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D_842907C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22"/>
  </p:notesMasterIdLst>
  <p:sldIdLst>
    <p:sldId id="256" r:id="rId4"/>
    <p:sldId id="257" r:id="rId5"/>
    <p:sldId id="258" r:id="rId6"/>
    <p:sldId id="259" r:id="rId7"/>
    <p:sldId id="260" r:id="rId8"/>
    <p:sldId id="261" r:id="rId9"/>
    <p:sldId id="263" r:id="rId10"/>
    <p:sldId id="264" r:id="rId11"/>
    <p:sldId id="265" r:id="rId12"/>
    <p:sldId id="262" r:id="rId13"/>
    <p:sldId id="266" r:id="rId14"/>
    <p:sldId id="267" r:id="rId15"/>
    <p:sldId id="268" r:id="rId16"/>
    <p:sldId id="269" r:id="rId17"/>
    <p:sldId id="270" r:id="rId18"/>
    <p:sldId id="272" r:id="rId19"/>
    <p:sldId id="273"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B06671-7988-95FC-D3B3-A6168C5896A1}" name="Donough Shanahan" initials="DS" userId="S::donough@hopscotchconsulting.co.uk::f1c85d61-c6b6-4f7a-ba70-03c7da6eac08" providerId="AD"/>
  <p188:author id="{72B23CEB-6ECB-A65D-F9AA-5F5B9B290974}" name="Tiffany Barwick" initials="TB" userId="S::tiff@hopscotchconsulting.co.uk::91e5cad7-703e-4385-80c2-21f2f62ba0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6C"/>
    <a:srgbClr val="E8AB12"/>
    <a:srgbClr val="F57F29"/>
    <a:srgbClr val="F4B5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45" autoAdjust="0"/>
    <p:restoredTop sz="92449" autoAdjust="0"/>
  </p:normalViewPr>
  <p:slideViewPr>
    <p:cSldViewPr snapToGrid="0">
      <p:cViewPr>
        <p:scale>
          <a:sx n="100" d="100"/>
          <a:sy n="100" d="100"/>
        </p:scale>
        <p:origin x="192" y="20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8/10/relationships/authors" Target="authors.xml"/></Relationships>
</file>

<file path=ppt/comments/modernComment_10D_842907CB.xml><?xml version="1.0" encoding="utf-8"?>
<p188:cmLst xmlns:a="http://schemas.openxmlformats.org/drawingml/2006/main" xmlns:r="http://schemas.openxmlformats.org/officeDocument/2006/relationships" xmlns:p188="http://schemas.microsoft.com/office/powerpoint/2018/8/main">
  <p188:cm id="{32241874-8307-420F-AA29-7A3DDB2FBB2D}" authorId="{2DB06671-7988-95FC-D3B3-A6168C5896A1}" created="2022-11-23T13:50:58.917">
    <ac:txMkLst xmlns:ac="http://schemas.microsoft.com/office/drawing/2013/main/command">
      <pc:docMk xmlns:pc="http://schemas.microsoft.com/office/powerpoint/2013/main/command"/>
      <pc:sldMk xmlns:pc="http://schemas.microsoft.com/office/powerpoint/2013/main/command" cId="2217281483" sldId="269"/>
      <ac:spMk id="3" creationId="{E5EEEA9D-92BA-CA83-CC7B-C9997B732783}"/>
      <ac:txMk cp="0" len="399">
        <ac:context len="401" hash="1182450676"/>
      </ac:txMk>
    </ac:txMkLst>
    <p188:pos x="10470931" y="297465"/>
    <p188:txBody>
      <a:bodyPr/>
      <a:lstStyle/>
      <a:p>
        <a:r>
          <a:rPr lang="en-GB"/>
          <a:t>This question will be asked to the class and then the answer revealed after and read out by the teacher.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B940D-D9E4-40B5-9FB5-09CBE4CF29E4}" type="datetimeFigureOut">
              <a:rPr lang="en-GB" smtClean="0"/>
              <a:t>09/12/2022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B9E5D-EA8A-4C49-AF8C-5C076C0ADEF9}" type="slidenum">
              <a:rPr lang="en-GB" smtClean="0"/>
              <a:t>‹#›</a:t>
            </a:fld>
            <a:endParaRPr lang="en-GB"/>
          </a:p>
        </p:txBody>
      </p:sp>
    </p:spTree>
    <p:extLst>
      <p:ext uri="{BB962C8B-B14F-4D97-AF65-F5344CB8AC3E}">
        <p14:creationId xmlns:p14="http://schemas.microsoft.com/office/powerpoint/2010/main" val="1691395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Franklin Gothic Book" panose="020B0503020102020204" pitchFamily="34" charset="0"/>
                <a:ea typeface="Calibri" panose="020F0502020204030204" pitchFamily="34" charset="0"/>
              </a:rPr>
              <a:t>Curriculum links:</a:t>
            </a:r>
            <a:endParaRPr lang="en-GB" sz="1800" dirty="0">
              <a:effectLst/>
              <a:latin typeface="Calibri" panose="020F0502020204030204" pitchFamily="34" charset="0"/>
              <a:ea typeface="Calibri" panose="020F0502020204030204" pitchFamily="34" charset="0"/>
            </a:endParaRPr>
          </a:p>
          <a:p>
            <a:r>
              <a:rPr lang="en-GB" sz="1800" dirty="0">
                <a:effectLst/>
                <a:latin typeface="Franklin Gothic Book" panose="020B0503020102020204" pitchFamily="34" charset="0"/>
                <a:ea typeface="Calibri" panose="020F0502020204030204" pitchFamily="34" charset="0"/>
              </a:rPr>
              <a:t>PSHE Association Programme of Study (KS5) - Students learn:</a:t>
            </a:r>
            <a:endParaRPr lang="en-GB" sz="1800" dirty="0">
              <a:effectLst/>
              <a:latin typeface="Calibri" panose="020F0502020204030204" pitchFamily="34" charset="0"/>
              <a:ea typeface="Calibri" panose="020F0502020204030204" pitchFamily="34" charset="0"/>
            </a:endParaRPr>
          </a:p>
          <a:p>
            <a:r>
              <a:rPr lang="en-GB" sz="1800" dirty="0">
                <a:effectLst/>
                <a:latin typeface="Franklin Gothic Book" panose="020B0503020102020204" pitchFamily="34" charset="0"/>
                <a:ea typeface="Calibri" panose="020F0502020204030204" pitchFamily="34" charset="0"/>
              </a:rPr>
              <a:t>L2. to set realistic yet ambitious career and life goals which are matched to personal values, interests, strengths, and skills </a:t>
            </a:r>
            <a:endParaRPr lang="en-GB" sz="1800" dirty="0">
              <a:effectLst/>
              <a:latin typeface="Calibri" panose="020F0502020204030204" pitchFamily="34" charset="0"/>
              <a:ea typeface="Calibri" panose="020F0502020204030204" pitchFamily="34" charset="0"/>
            </a:endParaRPr>
          </a:p>
          <a:p>
            <a:r>
              <a:rPr lang="en-GB" sz="1800" b="1" dirty="0">
                <a:effectLst/>
                <a:latin typeface="Franklin Gothic Book" panose="020B0503020102020204" pitchFamily="34" charset="0"/>
                <a:ea typeface="Calibri" panose="020F0502020204030204" pitchFamily="34" charset="0"/>
              </a:rPr>
              <a:t>L3.</a:t>
            </a:r>
            <a:r>
              <a:rPr lang="en-GB" sz="1800" dirty="0">
                <a:effectLst/>
                <a:latin typeface="Franklin Gothic Book" panose="020B0503020102020204" pitchFamily="34" charset="0"/>
                <a:ea typeface="Calibri" panose="020F0502020204030204" pitchFamily="34" charset="0"/>
              </a:rPr>
              <a:t> to evaluate the ‘next step’ options available, such as higher education, further training or apprenticeships, and gap year opportunities</a:t>
            </a:r>
            <a:endParaRPr lang="en-GB" sz="1800" dirty="0">
              <a:effectLst/>
              <a:latin typeface="Calibri" panose="020F0502020204030204" pitchFamily="34" charset="0"/>
              <a:ea typeface="Calibri" panose="020F0502020204030204" pitchFamily="34" charset="0"/>
            </a:endParaRPr>
          </a:p>
          <a:p>
            <a:r>
              <a:rPr lang="en-GB" sz="1800" dirty="0">
                <a:effectLst/>
                <a:latin typeface="Franklin Gothic Book" panose="020B0503020102020204" pitchFamily="34" charset="0"/>
                <a:ea typeface="Calibri" panose="020F0502020204030204" pitchFamily="34" charset="0"/>
              </a:rPr>
              <a:t> </a:t>
            </a:r>
            <a:endParaRPr lang="en-GB" sz="1800" b="1" dirty="0">
              <a:effectLst/>
              <a:latin typeface="Calibri" panose="020F0502020204030204" pitchFamily="34" charset="0"/>
              <a:ea typeface="Calibri" panose="020F0502020204030204" pitchFamily="34" charset="0"/>
            </a:endParaRPr>
          </a:p>
          <a:p>
            <a:r>
              <a:rPr lang="en-GB" sz="1800" b="1" dirty="0">
                <a:effectLst/>
                <a:latin typeface="Franklin Gothic Book" panose="020B0503020102020204" pitchFamily="34" charset="0"/>
                <a:ea typeface="Calibri" panose="020F0502020204030204" pitchFamily="34" charset="0"/>
              </a:rPr>
              <a:t>DfE careers guidance – Gatsby benchmarks: </a:t>
            </a:r>
            <a:endParaRPr lang="en-GB" sz="1800" b="1" dirty="0">
              <a:effectLst/>
              <a:latin typeface="Calibri" panose="020F0502020204030204" pitchFamily="34" charset="0"/>
              <a:ea typeface="Calibri" panose="020F0502020204030204" pitchFamily="34" charset="0"/>
            </a:endParaRPr>
          </a:p>
          <a:p>
            <a:r>
              <a:rPr lang="en-GB" sz="1800" dirty="0">
                <a:effectLst/>
                <a:latin typeface="Franklin Gothic Book" panose="020B0503020102020204" pitchFamily="34" charset="0"/>
                <a:ea typeface="Calibri" panose="020F0502020204030204" pitchFamily="34" charset="0"/>
              </a:rPr>
              <a:t>3. Addressing the needs of each pupil</a:t>
            </a:r>
            <a:endParaRPr lang="en-GB" sz="1800" dirty="0">
              <a:effectLst/>
              <a:latin typeface="Calibri" panose="020F0502020204030204" pitchFamily="34" charset="0"/>
              <a:ea typeface="Calibri" panose="020F0502020204030204" pitchFamily="34" charset="0"/>
            </a:endParaRPr>
          </a:p>
          <a:p>
            <a:r>
              <a:rPr lang="en-GB" sz="1800" dirty="0">
                <a:effectLst/>
                <a:latin typeface="Franklin Gothic Book" panose="020B0503020102020204" pitchFamily="34" charset="0"/>
                <a:ea typeface="Calibri" panose="020F0502020204030204" pitchFamily="34" charset="0"/>
              </a:rPr>
              <a:t>4. Linking the curriculum to careers </a:t>
            </a:r>
            <a:endParaRPr lang="en-GB" sz="1800" dirty="0">
              <a:effectLst/>
              <a:latin typeface="Calibri" panose="020F0502020204030204" pitchFamily="34" charset="0"/>
              <a:ea typeface="Calibri" panose="020F0502020204030204" pitchFamily="34" charset="0"/>
            </a:endParaRPr>
          </a:p>
          <a:p>
            <a:r>
              <a:rPr lang="en-GB" sz="1800" dirty="0">
                <a:effectLst/>
                <a:latin typeface="Franklin Gothic Book" panose="020B0503020102020204" pitchFamily="34" charset="0"/>
                <a:ea typeface="Calibri" panose="020F0502020204030204" pitchFamily="34" charset="0"/>
                <a:cs typeface="Calibri" panose="020F0502020204030204" pitchFamily="34" charset="0"/>
              </a:rPr>
              <a:t>6. Encounters with further and higher education </a:t>
            </a:r>
            <a:endParaRPr lang="en-GB" dirty="0"/>
          </a:p>
        </p:txBody>
      </p:sp>
      <p:sp>
        <p:nvSpPr>
          <p:cNvPr id="4" name="Slide Number Placeholder 3"/>
          <p:cNvSpPr>
            <a:spLocks noGrp="1"/>
          </p:cNvSpPr>
          <p:nvPr>
            <p:ph type="sldNum" sz="quarter" idx="5"/>
          </p:nvPr>
        </p:nvSpPr>
        <p:spPr/>
        <p:txBody>
          <a:bodyPr/>
          <a:lstStyle/>
          <a:p>
            <a:fld id="{5B9B9E5D-EA8A-4C49-AF8C-5C076C0ADEF9}" type="slidenum">
              <a:rPr lang="en-GB" smtClean="0"/>
              <a:t>2</a:t>
            </a:fld>
            <a:endParaRPr lang="en-GB"/>
          </a:p>
        </p:txBody>
      </p:sp>
    </p:spTree>
    <p:extLst>
      <p:ext uri="{BB962C8B-B14F-4D97-AF65-F5344CB8AC3E}">
        <p14:creationId xmlns:p14="http://schemas.microsoft.com/office/powerpoint/2010/main" val="2845027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question to the class and discuss answers. Reveal answer here and read out to the class and discuss why it is important. </a:t>
            </a:r>
          </a:p>
        </p:txBody>
      </p:sp>
      <p:sp>
        <p:nvSpPr>
          <p:cNvPr id="4" name="Slide Number Placeholder 3"/>
          <p:cNvSpPr>
            <a:spLocks noGrp="1"/>
          </p:cNvSpPr>
          <p:nvPr>
            <p:ph type="sldNum" sz="quarter" idx="5"/>
          </p:nvPr>
        </p:nvSpPr>
        <p:spPr/>
        <p:txBody>
          <a:bodyPr/>
          <a:lstStyle/>
          <a:p>
            <a:fld id="{5B9B9E5D-EA8A-4C49-AF8C-5C076C0ADEF9}" type="slidenum">
              <a:rPr lang="en-GB" smtClean="0"/>
              <a:t>14</a:t>
            </a:fld>
            <a:endParaRPr lang="en-GB"/>
          </a:p>
        </p:txBody>
      </p:sp>
    </p:spTree>
    <p:extLst>
      <p:ext uri="{BB962C8B-B14F-4D97-AF65-F5344CB8AC3E}">
        <p14:creationId xmlns:p14="http://schemas.microsoft.com/office/powerpoint/2010/main" val="3397406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200"/>
              </a:spcBef>
              <a:spcAft>
                <a:spcPts val="0"/>
              </a:spcAft>
              <a:buFont typeface="Symbol" panose="05050102010706020507" pitchFamily="18" charset="2"/>
              <a:buChar char=""/>
            </a:pPr>
            <a:r>
              <a:rPr lang="en-GB" sz="1200" dirty="0">
                <a:effectLst/>
                <a:latin typeface="Franklin Gothic Book" panose="020B0503020102020204" pitchFamily="34" charset="0"/>
                <a:ea typeface="Calibri" panose="020F0502020204030204" pitchFamily="34" charset="0"/>
              </a:rPr>
              <a:t>Explain to the students that now they have a chance to ask a question at the live assembly. </a:t>
            </a:r>
            <a:endParaRPr lang="en-GB" sz="1200" dirty="0">
              <a:effectLst/>
              <a:latin typeface="Calibri" panose="020F0502020204030204" pitchFamily="34" charset="0"/>
              <a:ea typeface="Calibri" panose="020F0502020204030204" pitchFamily="34" charset="0"/>
            </a:endParaRPr>
          </a:p>
          <a:p>
            <a:pPr marL="342900" lvl="0" indent="-342900">
              <a:spcBef>
                <a:spcPts val="200"/>
              </a:spcBef>
              <a:spcAft>
                <a:spcPts val="0"/>
              </a:spcAft>
              <a:buFont typeface="Symbol" panose="05050102010706020507" pitchFamily="18" charset="2"/>
              <a:buChar char=""/>
            </a:pPr>
            <a:r>
              <a:rPr lang="en-GB" sz="1200" dirty="0">
                <a:effectLst/>
                <a:latin typeface="Franklin Gothic Book" panose="020B0503020102020204" pitchFamily="34" charset="0"/>
                <a:ea typeface="Calibri" panose="020F0502020204030204" pitchFamily="34" charset="0"/>
              </a:rPr>
              <a:t>Give each student a small piece of paper and ask them to write a question – this can be about life at the Army college, roles in the Army, how the Army develops character, or something connected to today’s task.</a:t>
            </a:r>
            <a:endParaRPr lang="en-GB" sz="1200" dirty="0">
              <a:effectLst/>
              <a:latin typeface="Calibri" panose="020F0502020204030204" pitchFamily="34" charset="0"/>
              <a:ea typeface="Calibri" panose="020F0502020204030204" pitchFamily="34" charset="0"/>
            </a:endParaRPr>
          </a:p>
          <a:p>
            <a:pPr marL="342900" lvl="0" indent="-342900">
              <a:spcBef>
                <a:spcPts val="200"/>
              </a:spcBef>
              <a:spcAft>
                <a:spcPts val="0"/>
              </a:spcAft>
              <a:buFont typeface="Symbol" panose="05050102010706020507" pitchFamily="18" charset="2"/>
              <a:buChar char=""/>
            </a:pPr>
            <a:r>
              <a:rPr lang="en-GB" sz="1200" dirty="0">
                <a:effectLst/>
                <a:latin typeface="Franklin Gothic Book" panose="020B0503020102020204" pitchFamily="34" charset="0"/>
                <a:ea typeface="Calibri" panose="020F0502020204030204" pitchFamily="34" charset="0"/>
              </a:rPr>
              <a:t>Ask them to put their question in the box/envelope.  </a:t>
            </a:r>
            <a:endParaRPr lang="en-GB" sz="1200" dirty="0">
              <a:effectLst/>
              <a:latin typeface="Calibri" panose="020F0502020204030204" pitchFamily="34" charset="0"/>
              <a:ea typeface="Calibri" panose="020F0502020204030204" pitchFamily="34" charset="0"/>
            </a:endParaRPr>
          </a:p>
          <a:p>
            <a:pPr marL="342900" lvl="0" indent="-342900">
              <a:spcBef>
                <a:spcPts val="200"/>
              </a:spcBef>
              <a:spcAft>
                <a:spcPts val="0"/>
              </a:spcAft>
              <a:buFont typeface="Symbol" panose="05050102010706020507" pitchFamily="18" charset="2"/>
              <a:buChar char=""/>
            </a:pPr>
            <a:r>
              <a:rPr lang="en-GB" sz="1200" dirty="0">
                <a:effectLst/>
                <a:latin typeface="Franklin Gothic Book" panose="020B0503020102020204" pitchFamily="34" charset="0"/>
                <a:ea typeface="Calibri" panose="020F0502020204030204" pitchFamily="34" charset="0"/>
              </a:rPr>
              <a:t>Ensure you read the questions after the session and before the live assembly.  Select some questions for students to ask at the assembly session.</a:t>
            </a:r>
            <a:endParaRPr lang="en-GB" sz="1200" dirty="0">
              <a:effectLst/>
              <a:latin typeface="Calibri" panose="020F0502020204030204" pitchFamily="34" charset="0"/>
              <a:ea typeface="Calibri" panose="020F0502020204030204" pitchFamily="34" charset="0"/>
            </a:endParaRPr>
          </a:p>
          <a:p>
            <a:pPr>
              <a:spcBef>
                <a:spcPts val="200"/>
              </a:spcBef>
            </a:pPr>
            <a:r>
              <a:rPr lang="en-GB" sz="1200" i="1" dirty="0">
                <a:effectLst/>
                <a:latin typeface="Franklin Gothic Book" panose="020B05030201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5B9B9E5D-EA8A-4C49-AF8C-5C076C0ADEF9}" type="slidenum">
              <a:rPr lang="en-GB" smtClean="0"/>
              <a:t>15</a:t>
            </a:fld>
            <a:endParaRPr lang="en-GB"/>
          </a:p>
        </p:txBody>
      </p:sp>
    </p:spTree>
    <p:extLst>
      <p:ext uri="{BB962C8B-B14F-4D97-AF65-F5344CB8AC3E}">
        <p14:creationId xmlns:p14="http://schemas.microsoft.com/office/powerpoint/2010/main" val="1587490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200"/>
              </a:spcBef>
              <a:spcAft>
                <a:spcPts val="0"/>
              </a:spcAft>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Explain to the students that now they have a chance to ask a question at the live assembly. </a:t>
            </a:r>
            <a:endParaRPr lang="en-GB" sz="1800" dirty="0">
              <a:effectLst/>
              <a:latin typeface="Calibri" panose="020F0502020204030204" pitchFamily="34" charset="0"/>
              <a:ea typeface="Calibri" panose="020F0502020204030204" pitchFamily="34" charset="0"/>
            </a:endParaRPr>
          </a:p>
          <a:p>
            <a:pPr marL="342900" lvl="0" indent="-342900">
              <a:spcBef>
                <a:spcPts val="200"/>
              </a:spcBef>
              <a:spcAft>
                <a:spcPts val="0"/>
              </a:spcAft>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Give each student a small piece of paper and ask them to write a question – this can be about life at the Army college, roles in the Army, how the Army develops character, or something connected to today’s task.</a:t>
            </a:r>
            <a:endParaRPr lang="en-GB" sz="1800" dirty="0">
              <a:effectLst/>
              <a:latin typeface="Calibri" panose="020F0502020204030204" pitchFamily="34" charset="0"/>
              <a:ea typeface="Calibri" panose="020F0502020204030204" pitchFamily="34" charset="0"/>
            </a:endParaRPr>
          </a:p>
          <a:p>
            <a:pPr marL="342900" lvl="0" indent="-342900">
              <a:spcBef>
                <a:spcPts val="200"/>
              </a:spcBef>
              <a:spcAft>
                <a:spcPts val="0"/>
              </a:spcAft>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Ask them to put their question in the box/envelope.  </a:t>
            </a:r>
            <a:endParaRPr lang="en-GB" sz="1800" dirty="0">
              <a:effectLst/>
              <a:latin typeface="Calibri" panose="020F0502020204030204" pitchFamily="34" charset="0"/>
              <a:ea typeface="Calibri" panose="020F0502020204030204" pitchFamily="34" charset="0"/>
            </a:endParaRPr>
          </a:p>
          <a:p>
            <a:pPr marL="342900" lvl="0" indent="-342900">
              <a:spcBef>
                <a:spcPts val="200"/>
              </a:spcBef>
              <a:spcAft>
                <a:spcPts val="0"/>
              </a:spcAft>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Ensure you read the questions after the session and before the live assembly.  Select some questions for students to ask at the assembly session.</a:t>
            </a:r>
            <a:endParaRPr lang="en-GB" sz="1800" dirty="0">
              <a:effectLst/>
              <a:latin typeface="Calibri" panose="020F0502020204030204" pitchFamily="34" charset="0"/>
              <a:ea typeface="Calibri" panose="020F0502020204030204" pitchFamily="34" charset="0"/>
            </a:endParaRPr>
          </a:p>
          <a:p>
            <a:pPr>
              <a:spcBef>
                <a:spcPts val="200"/>
              </a:spcBef>
            </a:pPr>
            <a:r>
              <a:rPr lang="en-GB" sz="1800" i="1" dirty="0">
                <a:effectLst/>
                <a:latin typeface="Franklin Gothic Book" panose="020B05030201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5B9B9E5D-EA8A-4C49-AF8C-5C076C0ADEF9}" type="slidenum">
              <a:rPr lang="en-GB" smtClean="0"/>
              <a:t>16</a:t>
            </a:fld>
            <a:endParaRPr lang="en-GB"/>
          </a:p>
        </p:txBody>
      </p:sp>
    </p:spTree>
    <p:extLst>
      <p:ext uri="{BB962C8B-B14F-4D97-AF65-F5344CB8AC3E}">
        <p14:creationId xmlns:p14="http://schemas.microsoft.com/office/powerpoint/2010/main" val="99953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9B9E5D-EA8A-4C49-AF8C-5C076C0ADEF9}" type="slidenum">
              <a:rPr lang="en-GB" smtClean="0"/>
              <a:t>17</a:t>
            </a:fld>
            <a:endParaRPr lang="en-GB"/>
          </a:p>
        </p:txBody>
      </p:sp>
    </p:spTree>
    <p:extLst>
      <p:ext uri="{BB962C8B-B14F-4D97-AF65-F5344CB8AC3E}">
        <p14:creationId xmlns:p14="http://schemas.microsoft.com/office/powerpoint/2010/main" val="38313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dirty="0">
                <a:effectLst/>
                <a:latin typeface="Franklin Gothic Book" panose="020B0503020102020204" pitchFamily="34" charset="0"/>
                <a:ea typeface="Calibri" panose="020F0502020204030204" pitchFamily="34" charset="0"/>
              </a:rPr>
              <a:t>Organise the class into  4 groups (4-6 students in each group)</a:t>
            </a:r>
            <a:endParaRPr lang="en-GB" sz="1800" dirty="0">
              <a:effectLst/>
              <a:latin typeface="Calibri" panose="020F0502020204030204" pitchFamily="34" charset="0"/>
              <a:ea typeface="Calibri" panose="020F0502020204030204" pitchFamily="34" charset="0"/>
            </a:endParaRPr>
          </a:p>
          <a:p>
            <a:r>
              <a:rPr lang="en-GB" sz="1800" dirty="0">
                <a:effectLst/>
                <a:latin typeface="Franklin Gothic Book" panose="020B0503020102020204" pitchFamily="34" charset="0"/>
                <a:ea typeface="Calibri" panose="020F0502020204030204" pitchFamily="34" charset="0"/>
                <a:cs typeface="Calibri" panose="020F0502020204030204" pitchFamily="34" charset="0"/>
              </a:rPr>
              <a:t>Read aloud the survival challenge scenario on the slide </a:t>
            </a:r>
            <a:endParaRPr lang="en-GB" dirty="0"/>
          </a:p>
        </p:txBody>
      </p:sp>
      <p:sp>
        <p:nvSpPr>
          <p:cNvPr id="4" name="Slide Number Placeholder 3"/>
          <p:cNvSpPr>
            <a:spLocks noGrp="1"/>
          </p:cNvSpPr>
          <p:nvPr>
            <p:ph type="sldNum" sz="quarter" idx="5"/>
          </p:nvPr>
        </p:nvSpPr>
        <p:spPr/>
        <p:txBody>
          <a:bodyPr/>
          <a:lstStyle/>
          <a:p>
            <a:fld id="{5B9B9E5D-EA8A-4C49-AF8C-5C076C0ADEF9}" type="slidenum">
              <a:rPr lang="en-GB" smtClean="0"/>
              <a:t>4</a:t>
            </a:fld>
            <a:endParaRPr lang="en-GB"/>
          </a:p>
        </p:txBody>
      </p:sp>
    </p:spTree>
    <p:extLst>
      <p:ext uri="{BB962C8B-B14F-4D97-AF65-F5344CB8AC3E}">
        <p14:creationId xmlns:p14="http://schemas.microsoft.com/office/powerpoint/2010/main" val="293890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Assign each group the name of one of the Army group leaders. </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Explain the students will be exploring the survival challenge scenario from their viewpoint.</a:t>
            </a:r>
            <a:r>
              <a:rPr lang="en-GB" sz="1800" dirty="0">
                <a:effectLst/>
                <a:latin typeface="Calibri" panose="020F0502020204030204" pitchFamily="34" charset="0"/>
                <a:ea typeface="Calibri" panose="020F0502020204030204" pitchFamily="34" charset="0"/>
              </a:rPr>
              <a:t> </a:t>
            </a:r>
          </a:p>
          <a:p>
            <a:pPr marL="342900" lvl="0" indent="-342900">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Read aloud the following four slides and/or provide printed copies to each group of students.  </a:t>
            </a:r>
            <a:r>
              <a:rPr lang="en-GB" sz="1800" dirty="0">
                <a:effectLst/>
                <a:latin typeface="Calibri" panose="020F0502020204030204" pitchFamily="34" charset="0"/>
                <a:ea typeface="Calibri" panose="020F0502020204030204" pitchFamily="34" charset="0"/>
              </a:rPr>
              <a:t> </a:t>
            </a:r>
            <a:r>
              <a:rPr lang="en-GB" sz="1800" dirty="0">
                <a:effectLst/>
                <a:latin typeface="Franklin Gothic Book" panose="020B0503020102020204" pitchFamily="34" charset="0"/>
                <a:ea typeface="Calibri" panose="020F0502020204030204" pitchFamily="34" charset="0"/>
              </a:rPr>
              <a:t>Each slide provides information about the Army group leader and their role in managing the survival challenge.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5B9B9E5D-EA8A-4C49-AF8C-5C076C0ADEF9}" type="slidenum">
              <a:rPr lang="en-GB" smtClean="0"/>
              <a:t>5</a:t>
            </a:fld>
            <a:endParaRPr lang="en-GB"/>
          </a:p>
        </p:txBody>
      </p:sp>
    </p:spTree>
    <p:extLst>
      <p:ext uri="{BB962C8B-B14F-4D97-AF65-F5344CB8AC3E}">
        <p14:creationId xmlns:p14="http://schemas.microsoft.com/office/powerpoint/2010/main" val="42366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9B9E5D-EA8A-4C49-AF8C-5C076C0ADEF9}" type="slidenum">
              <a:rPr lang="en-GB" smtClean="0"/>
              <a:t>7</a:t>
            </a:fld>
            <a:endParaRPr lang="en-GB"/>
          </a:p>
        </p:txBody>
      </p:sp>
    </p:spTree>
    <p:extLst>
      <p:ext uri="{BB962C8B-B14F-4D97-AF65-F5344CB8AC3E}">
        <p14:creationId xmlns:p14="http://schemas.microsoft.com/office/powerpoint/2010/main" val="209585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9B9E5D-EA8A-4C49-AF8C-5C076C0ADEF9}" type="slidenum">
              <a:rPr lang="en-GB" smtClean="0"/>
              <a:t>9</a:t>
            </a:fld>
            <a:endParaRPr lang="en-GB"/>
          </a:p>
        </p:txBody>
      </p:sp>
    </p:spTree>
    <p:extLst>
      <p:ext uri="{BB962C8B-B14F-4D97-AF65-F5344CB8AC3E}">
        <p14:creationId xmlns:p14="http://schemas.microsoft.com/office/powerpoint/2010/main" val="2242273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Leave this slide up as the groups discuss and their Army leader’s role and how they could solve the challenge. </a:t>
            </a:r>
          </a:p>
        </p:txBody>
      </p:sp>
      <p:sp>
        <p:nvSpPr>
          <p:cNvPr id="4" name="Slide Number Placeholder 3"/>
          <p:cNvSpPr>
            <a:spLocks noGrp="1"/>
          </p:cNvSpPr>
          <p:nvPr>
            <p:ph type="sldNum" sz="quarter" idx="5"/>
          </p:nvPr>
        </p:nvSpPr>
        <p:spPr/>
        <p:txBody>
          <a:bodyPr/>
          <a:lstStyle/>
          <a:p>
            <a:fld id="{5B9B9E5D-EA8A-4C49-AF8C-5C076C0ADEF9}" type="slidenum">
              <a:rPr lang="en-GB" smtClean="0"/>
              <a:t>10</a:t>
            </a:fld>
            <a:endParaRPr lang="en-GB"/>
          </a:p>
        </p:txBody>
      </p:sp>
    </p:spTree>
    <p:extLst>
      <p:ext uri="{BB962C8B-B14F-4D97-AF65-F5344CB8AC3E}">
        <p14:creationId xmlns:p14="http://schemas.microsoft.com/office/powerpoint/2010/main" val="185705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Franklin Gothic Book" panose="020B0503020102020204" pitchFamily="34" charset="0"/>
                <a:ea typeface="Calibri" panose="020F0502020204030204" pitchFamily="34" charset="0"/>
              </a:rPr>
              <a:t>Take feedback from the class, comparing the roles of the Army leaders and suggested solutions.</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5B9B9E5D-EA8A-4C49-AF8C-5C076C0ADEF9}" type="slidenum">
              <a:rPr lang="en-GB" smtClean="0"/>
              <a:t>11</a:t>
            </a:fld>
            <a:endParaRPr lang="en-GB"/>
          </a:p>
        </p:txBody>
      </p:sp>
    </p:spTree>
    <p:extLst>
      <p:ext uri="{BB962C8B-B14F-4D97-AF65-F5344CB8AC3E}">
        <p14:creationId xmlns:p14="http://schemas.microsoft.com/office/powerpoint/2010/main" val="231210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Ask students to discuss in their groups which character traits their Army leader would need to deal with the situation and their role in managing it.</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Students can write these on to flip chart paper or be given a copy of the slide to circle or highlight the relevant descriptions and add any additional suggestions.</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Give the pupils a few minutes to complete the task, then bring the class back together and take feedback, comparing the character traits needed.</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5B9B9E5D-EA8A-4C49-AF8C-5C076C0ADEF9}" type="slidenum">
              <a:rPr lang="en-GB" smtClean="0"/>
              <a:t>12</a:t>
            </a:fld>
            <a:endParaRPr lang="en-GB"/>
          </a:p>
        </p:txBody>
      </p:sp>
    </p:spTree>
    <p:extLst>
      <p:ext uri="{BB962C8B-B14F-4D97-AF65-F5344CB8AC3E}">
        <p14:creationId xmlns:p14="http://schemas.microsoft.com/office/powerpoint/2010/main" val="2712929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Ask students to discuss other jobs and careers (including within the Army) where different character traits could be beneficial.  </a:t>
            </a:r>
            <a:endParaRPr lang="en-GB"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Some students may be able to suggest specific situations. </a:t>
            </a:r>
            <a:endParaRPr lang="en-GB" sz="1800" dirty="0">
              <a:effectLst/>
              <a:latin typeface="Calibri" panose="020F0502020204030204" pitchFamily="34" charset="0"/>
              <a:ea typeface="Calibri" panose="020F0502020204030204" pitchFamily="34" charset="0"/>
            </a:endParaRPr>
          </a:p>
          <a:p>
            <a:pPr marL="342900" lvl="0" indent="-342900">
              <a:spcBef>
                <a:spcPts val="200"/>
              </a:spcBef>
              <a:spcAft>
                <a:spcPts val="0"/>
              </a:spcAft>
              <a:buFont typeface="Symbol" panose="05050102010706020507" pitchFamily="18" charset="2"/>
              <a:buChar char=""/>
            </a:pPr>
            <a:r>
              <a:rPr lang="en-GB" sz="1800" dirty="0">
                <a:effectLst/>
                <a:latin typeface="Franklin Gothic Book" panose="020B0503020102020204" pitchFamily="34" charset="0"/>
                <a:ea typeface="Calibri" panose="020F0502020204030204" pitchFamily="34" charset="0"/>
              </a:rPr>
              <a:t>As an extension activity, the groups could also discuss which of these character traits someone might develop at college or in further education.  They could consider which aspects of college-life would develop different aspects of character.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5B9B9E5D-EA8A-4C49-AF8C-5C076C0ADEF9}" type="slidenum">
              <a:rPr lang="en-GB" smtClean="0"/>
              <a:t>13</a:t>
            </a:fld>
            <a:endParaRPr lang="en-GB"/>
          </a:p>
        </p:txBody>
      </p:sp>
    </p:spTree>
    <p:extLst>
      <p:ext uri="{BB962C8B-B14F-4D97-AF65-F5344CB8AC3E}">
        <p14:creationId xmlns:p14="http://schemas.microsoft.com/office/powerpoint/2010/main" val="122748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731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0ADF-E38B-4354-0054-86E3F488CC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4E8DF3-EF1B-D980-0587-2604814801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E745C2-41BF-78E2-1F24-A3C39DDCAAC5}"/>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C18F4C7C-7EBD-2567-1559-BA540E508F9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4040ADB-0DEF-BA23-234A-4A1C6568D6A7}"/>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2263275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41971-FFA6-089B-90A3-A4950D8C8D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62F46F-3804-B9C7-B240-CC80E6C5B7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FDC896-CCBC-E017-0D2F-44B72B4333E9}"/>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60D042FB-B0C1-6588-71CF-8FD2C6731CC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85ACF37-309A-5B4E-72EB-BB6D724127A5}"/>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2957437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641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5B0C0-256D-A815-B661-5F851F1D11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274845-1837-68E9-C79B-A086AE9C5B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FA06DA-8F83-5F8C-E93D-C00411F51882}"/>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B814D1C7-BC0B-46DD-2BA1-3505BB6F990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167562C-A731-5B5D-3C58-426605D5EBBF}"/>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973546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083F-E47E-109D-A52D-F507D8B8B2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404A41-61BD-71A0-9658-D60767CC70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A8DEA-E315-26DB-5F3D-18D5FFA4D5F9}"/>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833C10AA-4570-98E6-7C95-CB86630A6CF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38E2E6C-DCA7-C60E-07CB-954AB233979B}"/>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3099319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F83D-3C66-AC92-363B-FAFD5170E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51D5B7-DCE5-D488-772C-4AD9BA17DBA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C32763-6CE4-F148-E075-14C45002C1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DC2B28-46E6-DB22-63C6-475F78EF2CFB}"/>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6" name="Footer Placeholder 5">
            <a:extLst>
              <a:ext uri="{FF2B5EF4-FFF2-40B4-BE49-F238E27FC236}">
                <a16:creationId xmlns:a16="http://schemas.microsoft.com/office/drawing/2014/main" id="{2B82369C-3156-6D45-FBF3-6C0BA0ADFDE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C3DDD29-A355-1C7A-BC48-C1652409340C}"/>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24244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FC2A-F960-AD23-E1A1-13648136BA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52E00E-1E21-7728-641C-0B1A25287B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0E569-9F7A-1775-3965-890C771215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510C08-0C75-FCF3-D788-25D11DECC5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D735EC-A080-CFAC-E17D-327F225E17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C74032-FA40-F985-96F9-8C8E2A3D9BA9}"/>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8" name="Footer Placeholder 7">
            <a:extLst>
              <a:ext uri="{FF2B5EF4-FFF2-40B4-BE49-F238E27FC236}">
                <a16:creationId xmlns:a16="http://schemas.microsoft.com/office/drawing/2014/main" id="{8248D4B1-7528-C663-158E-6916608E25A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42555886-05B8-D400-7F7E-C9FA6DC40DF9}"/>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206631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2EFF-4030-6BC3-D344-95F6788859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CB9E9B-741D-879E-197C-1CAE051DAF02}"/>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4" name="Footer Placeholder 3">
            <a:extLst>
              <a:ext uri="{FF2B5EF4-FFF2-40B4-BE49-F238E27FC236}">
                <a16:creationId xmlns:a16="http://schemas.microsoft.com/office/drawing/2014/main" id="{CA0E3A63-07FC-C3A8-E426-CD8CAFCBA79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C0F16DBB-4D94-83F2-9D34-C0AFA9F41437}"/>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3489454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0E863-D9ED-851D-95BE-A87DEEEAE91B}"/>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3" name="Footer Placeholder 2">
            <a:extLst>
              <a:ext uri="{FF2B5EF4-FFF2-40B4-BE49-F238E27FC236}">
                <a16:creationId xmlns:a16="http://schemas.microsoft.com/office/drawing/2014/main" id="{AAFFA013-61F3-8EA8-AC2E-614350E7B92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A7BB46C9-C20F-7C01-5DA6-D67E727ED53B}"/>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3040714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B316-B38A-F31A-6665-97581D75CF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2C93C8-7146-F360-B9B3-587F17AD10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457803-40C4-722B-3995-5F7BB6F5BA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D3FEE7-732A-3227-FB33-F531C2875047}"/>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6" name="Footer Placeholder 5">
            <a:extLst>
              <a:ext uri="{FF2B5EF4-FFF2-40B4-BE49-F238E27FC236}">
                <a16:creationId xmlns:a16="http://schemas.microsoft.com/office/drawing/2014/main" id="{7CC88CC9-184E-93A3-3ACC-7348FE830C7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27671D0-9380-3C24-0E5C-3C02C51882FE}"/>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386848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5B0C0-256D-A815-B661-5F851F1D11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274845-1837-68E9-C79B-A086AE9C5B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FA06DA-8F83-5F8C-E93D-C00411F51882}"/>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B814D1C7-BC0B-46DD-2BA1-3505BB6F990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167562C-A731-5B5D-3C58-426605D5EBBF}"/>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4262579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F71B-742E-D01A-7371-AA85670AAB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E3C745-AD89-A618-C2CB-E46E7584D2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D9F800-3023-8CE5-DCAB-F1EB005415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82282-1766-50CE-7517-7F9449DEA461}"/>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6" name="Footer Placeholder 5">
            <a:extLst>
              <a:ext uri="{FF2B5EF4-FFF2-40B4-BE49-F238E27FC236}">
                <a16:creationId xmlns:a16="http://schemas.microsoft.com/office/drawing/2014/main" id="{E93A313B-FD2D-78C4-1CA7-63B8CA2A8E2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911EFDD-A60A-50D0-0993-6481AB724B5D}"/>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1356214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0ADF-E38B-4354-0054-86E3F488CC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4E8DF3-EF1B-D980-0587-2604814801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E745C2-41BF-78E2-1F24-A3C39DDCAAC5}"/>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C18F4C7C-7EBD-2567-1559-BA540E508F9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4040ADB-0DEF-BA23-234A-4A1C6568D6A7}"/>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3065241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41971-FFA6-089B-90A3-A4950D8C8D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62F46F-3804-B9C7-B240-CC80E6C5B7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FDC896-CCBC-E017-0D2F-44B72B4333E9}"/>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60D042FB-B0C1-6588-71CF-8FD2C6731CC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85ACF37-309A-5B4E-72EB-BB6D724127A5}"/>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3763217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557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5B0C0-256D-A815-B661-5F851F1D11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274845-1837-68E9-C79B-A086AE9C5B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FA06DA-8F83-5F8C-E93D-C00411F51882}"/>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B814D1C7-BC0B-46DD-2BA1-3505BB6F990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167562C-A731-5B5D-3C58-426605D5EBBF}"/>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3463973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083F-E47E-109D-A52D-F507D8B8B2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404A41-61BD-71A0-9658-D60767CC70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A8DEA-E315-26DB-5F3D-18D5FFA4D5F9}"/>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833C10AA-4570-98E6-7C95-CB86630A6CF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38E2E6C-DCA7-C60E-07CB-954AB233979B}"/>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45485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F83D-3C66-AC92-363B-FAFD5170E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51D5B7-DCE5-D488-772C-4AD9BA17DBA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C32763-6CE4-F148-E075-14C45002C1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DC2B28-46E6-DB22-63C6-475F78EF2CFB}"/>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6" name="Footer Placeholder 5">
            <a:extLst>
              <a:ext uri="{FF2B5EF4-FFF2-40B4-BE49-F238E27FC236}">
                <a16:creationId xmlns:a16="http://schemas.microsoft.com/office/drawing/2014/main" id="{2B82369C-3156-6D45-FBF3-6C0BA0ADFDE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C3DDD29-A355-1C7A-BC48-C1652409340C}"/>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1811774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FC2A-F960-AD23-E1A1-13648136BA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52E00E-1E21-7728-641C-0B1A25287B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0E569-9F7A-1775-3965-890C771215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510C08-0C75-FCF3-D788-25D11DECC5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D735EC-A080-CFAC-E17D-327F225E17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C74032-FA40-F985-96F9-8C8E2A3D9BA9}"/>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8" name="Footer Placeholder 7">
            <a:extLst>
              <a:ext uri="{FF2B5EF4-FFF2-40B4-BE49-F238E27FC236}">
                <a16:creationId xmlns:a16="http://schemas.microsoft.com/office/drawing/2014/main" id="{8248D4B1-7528-C663-158E-6916608E25A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42555886-05B8-D400-7F7E-C9FA6DC40DF9}"/>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672577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2EFF-4030-6BC3-D344-95F6788859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CB9E9B-741D-879E-197C-1CAE051DAF02}"/>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4" name="Footer Placeholder 3">
            <a:extLst>
              <a:ext uri="{FF2B5EF4-FFF2-40B4-BE49-F238E27FC236}">
                <a16:creationId xmlns:a16="http://schemas.microsoft.com/office/drawing/2014/main" id="{CA0E3A63-07FC-C3A8-E426-CD8CAFCBA79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C0F16DBB-4D94-83F2-9D34-C0AFA9F41437}"/>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2986768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0E863-D9ED-851D-95BE-A87DEEEAE91B}"/>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3" name="Footer Placeholder 2">
            <a:extLst>
              <a:ext uri="{FF2B5EF4-FFF2-40B4-BE49-F238E27FC236}">
                <a16:creationId xmlns:a16="http://schemas.microsoft.com/office/drawing/2014/main" id="{AAFFA013-61F3-8EA8-AC2E-614350E7B92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A7BB46C9-C20F-7C01-5DA6-D67E727ED53B}"/>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193833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083F-E47E-109D-A52D-F507D8B8B2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404A41-61BD-71A0-9658-D60767CC70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A8DEA-E315-26DB-5F3D-18D5FFA4D5F9}"/>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833C10AA-4570-98E6-7C95-CB86630A6CF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38E2E6C-DCA7-C60E-07CB-954AB233979B}"/>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847972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B316-B38A-F31A-6665-97581D75CF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2C93C8-7146-F360-B9B3-587F17AD10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457803-40C4-722B-3995-5F7BB6F5BA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D3FEE7-732A-3227-FB33-F531C2875047}"/>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6" name="Footer Placeholder 5">
            <a:extLst>
              <a:ext uri="{FF2B5EF4-FFF2-40B4-BE49-F238E27FC236}">
                <a16:creationId xmlns:a16="http://schemas.microsoft.com/office/drawing/2014/main" id="{7CC88CC9-184E-93A3-3ACC-7348FE830C7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27671D0-9380-3C24-0E5C-3C02C51882FE}"/>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4198087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F71B-742E-D01A-7371-AA85670AAB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E3C745-AD89-A618-C2CB-E46E7584D2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D9F800-3023-8CE5-DCAB-F1EB005415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82282-1766-50CE-7517-7F9449DEA461}"/>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6" name="Footer Placeholder 5">
            <a:extLst>
              <a:ext uri="{FF2B5EF4-FFF2-40B4-BE49-F238E27FC236}">
                <a16:creationId xmlns:a16="http://schemas.microsoft.com/office/drawing/2014/main" id="{E93A313B-FD2D-78C4-1CA7-63B8CA2A8E2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911EFDD-A60A-50D0-0993-6481AB724B5D}"/>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2124264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0ADF-E38B-4354-0054-86E3F488CC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4E8DF3-EF1B-D980-0587-2604814801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E745C2-41BF-78E2-1F24-A3C39DDCAAC5}"/>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C18F4C7C-7EBD-2567-1559-BA540E508F9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4040ADB-0DEF-BA23-234A-4A1C6568D6A7}"/>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785854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41971-FFA6-089B-90A3-A4950D8C8D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62F46F-3804-B9C7-B240-CC80E6C5B7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FDC896-CCBC-E017-0D2F-44B72B4333E9}"/>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5" name="Footer Placeholder 4">
            <a:extLst>
              <a:ext uri="{FF2B5EF4-FFF2-40B4-BE49-F238E27FC236}">
                <a16:creationId xmlns:a16="http://schemas.microsoft.com/office/drawing/2014/main" id="{60D042FB-B0C1-6588-71CF-8FD2C6731CC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85ACF37-309A-5B4E-72EB-BB6D724127A5}"/>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1348782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F83D-3C66-AC92-363B-FAFD5170EC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51D5B7-DCE5-D488-772C-4AD9BA17DBA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C32763-6CE4-F148-E075-14C45002C1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DC2B28-46E6-DB22-63C6-475F78EF2CFB}"/>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6" name="Footer Placeholder 5">
            <a:extLst>
              <a:ext uri="{FF2B5EF4-FFF2-40B4-BE49-F238E27FC236}">
                <a16:creationId xmlns:a16="http://schemas.microsoft.com/office/drawing/2014/main" id="{2B82369C-3156-6D45-FBF3-6C0BA0ADFDE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BC3DDD29-A355-1C7A-BC48-C1652409340C}"/>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416946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FC2A-F960-AD23-E1A1-13648136BAC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52E00E-1E21-7728-641C-0B1A25287B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0E569-9F7A-1775-3965-890C771215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510C08-0C75-FCF3-D788-25D11DECC5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D735EC-A080-CFAC-E17D-327F225E17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C74032-FA40-F985-96F9-8C8E2A3D9BA9}"/>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8" name="Footer Placeholder 7">
            <a:extLst>
              <a:ext uri="{FF2B5EF4-FFF2-40B4-BE49-F238E27FC236}">
                <a16:creationId xmlns:a16="http://schemas.microsoft.com/office/drawing/2014/main" id="{8248D4B1-7528-C663-158E-6916608E25A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42555886-05B8-D400-7F7E-C9FA6DC40DF9}"/>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391688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2EFF-4030-6BC3-D344-95F6788859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CB9E9B-741D-879E-197C-1CAE051DAF02}"/>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4" name="Footer Placeholder 3">
            <a:extLst>
              <a:ext uri="{FF2B5EF4-FFF2-40B4-BE49-F238E27FC236}">
                <a16:creationId xmlns:a16="http://schemas.microsoft.com/office/drawing/2014/main" id="{CA0E3A63-07FC-C3A8-E426-CD8CAFCBA79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C0F16DBB-4D94-83F2-9D34-C0AFA9F41437}"/>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2048650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0E863-D9ED-851D-95BE-A87DEEEAE91B}"/>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3" name="Footer Placeholder 2">
            <a:extLst>
              <a:ext uri="{FF2B5EF4-FFF2-40B4-BE49-F238E27FC236}">
                <a16:creationId xmlns:a16="http://schemas.microsoft.com/office/drawing/2014/main" id="{AAFFA013-61F3-8EA8-AC2E-614350E7B92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A7BB46C9-C20F-7C01-5DA6-D67E727ED53B}"/>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2584563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B316-B38A-F31A-6665-97581D75CF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2C93C8-7146-F360-B9B3-587F17AD10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457803-40C4-722B-3995-5F7BB6F5BA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D3FEE7-732A-3227-FB33-F531C2875047}"/>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6" name="Footer Placeholder 5">
            <a:extLst>
              <a:ext uri="{FF2B5EF4-FFF2-40B4-BE49-F238E27FC236}">
                <a16:creationId xmlns:a16="http://schemas.microsoft.com/office/drawing/2014/main" id="{7CC88CC9-184E-93A3-3ACC-7348FE830C7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27671D0-9380-3C24-0E5C-3C02C51882FE}"/>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282034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F71B-742E-D01A-7371-AA85670AAB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E3C745-AD89-A618-C2CB-E46E7584D2D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D9F800-3023-8CE5-DCAB-F1EB005415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82282-1766-50CE-7517-7F9449DEA461}"/>
              </a:ext>
            </a:extLst>
          </p:cNvPr>
          <p:cNvSpPr>
            <a:spLocks noGrp="1"/>
          </p:cNvSpPr>
          <p:nvPr>
            <p:ph type="dt" sz="half" idx="10"/>
          </p:nvPr>
        </p:nvSpPr>
        <p:spPr>
          <a:xfrm>
            <a:off x="838200" y="6356350"/>
            <a:ext cx="2743200" cy="365125"/>
          </a:xfrm>
          <a:prstGeom prst="rect">
            <a:avLst/>
          </a:prstGeom>
        </p:spPr>
        <p:txBody>
          <a:bodyPr/>
          <a:lstStyle/>
          <a:p>
            <a:fld id="{82DC6669-3221-4568-9043-6EC5BFB20B4A}" type="datetimeFigureOut">
              <a:rPr lang="en-GB" smtClean="0"/>
              <a:t>09/12/2022</a:t>
            </a:fld>
            <a:endParaRPr lang="en-GB"/>
          </a:p>
        </p:txBody>
      </p:sp>
      <p:sp>
        <p:nvSpPr>
          <p:cNvPr id="6" name="Footer Placeholder 5">
            <a:extLst>
              <a:ext uri="{FF2B5EF4-FFF2-40B4-BE49-F238E27FC236}">
                <a16:creationId xmlns:a16="http://schemas.microsoft.com/office/drawing/2014/main" id="{E93A313B-FD2D-78C4-1CA7-63B8CA2A8E2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911EFDD-A60A-50D0-0993-6481AB724B5D}"/>
              </a:ext>
            </a:extLst>
          </p:cNvPr>
          <p:cNvSpPr>
            <a:spLocks noGrp="1"/>
          </p:cNvSpPr>
          <p:nvPr>
            <p:ph type="sldNum" sz="quarter" idx="12"/>
          </p:nvPr>
        </p:nvSpPr>
        <p:spPr>
          <a:xfrm>
            <a:off x="8610600" y="6356350"/>
            <a:ext cx="2743200" cy="365125"/>
          </a:xfrm>
          <a:prstGeom prst="rect">
            <a:avLst/>
          </a:prstGeom>
        </p:spPr>
        <p:txBody>
          <a:bodyPr/>
          <a:lstStyle/>
          <a:p>
            <a:fld id="{3F6A8A27-31C5-4449-868A-2E76E299FEEE}" type="slidenum">
              <a:rPr lang="en-GB" smtClean="0"/>
              <a:t>‹#›</a:t>
            </a:fld>
            <a:endParaRPr lang="en-GB"/>
          </a:p>
        </p:txBody>
      </p:sp>
    </p:spTree>
    <p:extLst>
      <p:ext uri="{BB962C8B-B14F-4D97-AF65-F5344CB8AC3E}">
        <p14:creationId xmlns:p14="http://schemas.microsoft.com/office/powerpoint/2010/main" val="5750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580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uniform, clothing&#10;&#10;Description automatically generated">
            <a:extLst>
              <a:ext uri="{FF2B5EF4-FFF2-40B4-BE49-F238E27FC236}">
                <a16:creationId xmlns:a16="http://schemas.microsoft.com/office/drawing/2014/main" id="{2344CA26-B454-4386-8E50-31812AA88B2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8" name="Rectangle 7">
            <a:extLst>
              <a:ext uri="{FF2B5EF4-FFF2-40B4-BE49-F238E27FC236}">
                <a16:creationId xmlns:a16="http://schemas.microsoft.com/office/drawing/2014/main" id="{3A9BB7D6-C0AD-9E45-44E7-09FBB3EE2949}"/>
              </a:ext>
            </a:extLst>
          </p:cNvPr>
          <p:cNvSpPr/>
          <p:nvPr userDrawn="1"/>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5902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uniform, clothing&#10;&#10;Description automatically generated">
            <a:extLst>
              <a:ext uri="{FF2B5EF4-FFF2-40B4-BE49-F238E27FC236}">
                <a16:creationId xmlns:a16="http://schemas.microsoft.com/office/drawing/2014/main" id="{2344CA26-B454-4386-8E50-31812AA88B2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76049"/>
          <a:stretch/>
        </p:blipFill>
        <p:spPr>
          <a:xfrm>
            <a:off x="0" y="0"/>
            <a:ext cx="12192000" cy="1642533"/>
          </a:xfrm>
          <a:prstGeom prst="rect">
            <a:avLst/>
          </a:prstGeom>
        </p:spPr>
      </p:pic>
      <p:sp>
        <p:nvSpPr>
          <p:cNvPr id="8" name="Rectangle 7">
            <a:extLst>
              <a:ext uri="{FF2B5EF4-FFF2-40B4-BE49-F238E27FC236}">
                <a16:creationId xmlns:a16="http://schemas.microsoft.com/office/drawing/2014/main" id="{3A9BB7D6-C0AD-9E45-44E7-09FBB3EE2949}"/>
              </a:ext>
            </a:extLst>
          </p:cNvPr>
          <p:cNvSpPr/>
          <p:nvPr userDrawn="1"/>
        </p:nvSpPr>
        <p:spPr>
          <a:xfrm>
            <a:off x="0" y="-2"/>
            <a:ext cx="12191999" cy="1642533"/>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BCD7E6-5085-83A9-F8D3-D3862D09FE80}"/>
              </a:ext>
            </a:extLst>
          </p:cNvPr>
          <p:cNvSpPr txBox="1"/>
          <p:nvPr userDrawn="1"/>
        </p:nvSpPr>
        <p:spPr>
          <a:xfrm>
            <a:off x="1930400" y="5723466"/>
            <a:ext cx="4826000" cy="369332"/>
          </a:xfrm>
          <a:prstGeom prst="rect">
            <a:avLst/>
          </a:prstGeom>
          <a:noFill/>
        </p:spPr>
        <p:txBody>
          <a:bodyPr wrap="square" rtlCol="0">
            <a:spAutoFit/>
          </a:bodyPr>
          <a:lstStyle/>
          <a:p>
            <a:r>
              <a:rPr lang="en-US" dirty="0"/>
              <a:t>WWW.BASE.COM</a:t>
            </a:r>
          </a:p>
        </p:txBody>
      </p:sp>
    </p:spTree>
    <p:extLst>
      <p:ext uri="{BB962C8B-B14F-4D97-AF65-F5344CB8AC3E}">
        <p14:creationId xmlns:p14="http://schemas.microsoft.com/office/powerpoint/2010/main" val="952164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1.emf"/><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4.png"/><Relationship Id="rId5" Type="http://schemas.openxmlformats.org/officeDocument/2006/relationships/image" Target="../media/image11.emf"/><Relationship Id="rId10"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8.png"/><Relationship Id="rId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image" Target="../media/image11.emf"/><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18/10/relationships/comments" Target="../comments/modernComment_10D_842907CB.xml"/><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1.emf"/><Relationship Id="rId4" Type="http://schemas.openxmlformats.org/officeDocument/2006/relationships/image" Target="../media/image1.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emf"/><Relationship Id="rId10" Type="http://schemas.openxmlformats.org/officeDocument/2006/relationships/image" Target="../media/image44.jpeg"/><Relationship Id="rId4" Type="http://schemas.openxmlformats.org/officeDocument/2006/relationships/image" Target="../media/image1.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hyperlink" Target="https://apply.army.mod.uk/what-we-offer/regular-soldier/apprenticeships-and-skills" TargetMode="External"/><Relationship Id="rId3" Type="http://schemas.openxmlformats.org/officeDocument/2006/relationships/image" Target="../media/image45.jpg"/><Relationship Id="rId7" Type="http://schemas.openxmlformats.org/officeDocument/2006/relationships/image" Target="../media/image7.png"/><Relationship Id="rId12" Type="http://schemas.openxmlformats.org/officeDocument/2006/relationships/image" Target="../media/image51.png"/><Relationship Id="rId17" Type="http://schemas.openxmlformats.org/officeDocument/2006/relationships/image" Target="../media/image55.png"/><Relationship Id="rId2" Type="http://schemas.openxmlformats.org/officeDocument/2006/relationships/notesSlide" Target="../notesSlides/notesSlide13.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50.png"/><Relationship Id="rId5" Type="http://schemas.openxmlformats.org/officeDocument/2006/relationships/image" Target="../media/image47.png"/><Relationship Id="rId15" Type="http://schemas.openxmlformats.org/officeDocument/2006/relationships/hyperlink" Target="https://apply.army.mod.uk/how-to-join/entryoptions/officer-scholarship" TargetMode="External"/><Relationship Id="rId10" Type="http://schemas.openxmlformats.org/officeDocument/2006/relationships/hyperlink" Target="https://apply.army.mod.uk/what-we-offer/regular-soldier/training/afcharrogate" TargetMode="External"/><Relationship Id="rId19" Type="http://schemas.openxmlformats.org/officeDocument/2006/relationships/image" Target="../media/image8.png"/><Relationship Id="rId4" Type="http://schemas.openxmlformats.org/officeDocument/2006/relationships/image" Target="../media/image46.jpg"/><Relationship Id="rId9" Type="http://schemas.openxmlformats.org/officeDocument/2006/relationships/image" Target="../media/image49.png"/><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1.emf"/><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image" Target="../media/image1.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image" Target="../media/image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5.jp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png"/><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uniform, clothing&#10;&#10;Description automatically generated">
            <a:extLst>
              <a:ext uri="{FF2B5EF4-FFF2-40B4-BE49-F238E27FC236}">
                <a16:creationId xmlns:a16="http://schemas.microsoft.com/office/drawing/2014/main" id="{B064D0FA-CF1D-9989-FF4E-3ECDE8194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object 3">
            <a:extLst>
              <a:ext uri="{FF2B5EF4-FFF2-40B4-BE49-F238E27FC236}">
                <a16:creationId xmlns:a16="http://schemas.microsoft.com/office/drawing/2014/main" id="{FBF13E88-53EA-67D3-4B5C-E688F9BF6146}"/>
              </a:ext>
            </a:extLst>
          </p:cNvPr>
          <p:cNvSpPr/>
          <p:nvPr/>
        </p:nvSpPr>
        <p:spPr>
          <a:xfrm>
            <a:off x="10549935" y="5458153"/>
            <a:ext cx="1132178" cy="101595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4">
            <a:extLst>
              <a:ext uri="{FF2B5EF4-FFF2-40B4-BE49-F238E27FC236}">
                <a16:creationId xmlns:a16="http://schemas.microsoft.com/office/drawing/2014/main" id="{CC73BFD1-4AE8-C40B-68CB-B64897BA1785}"/>
              </a:ext>
            </a:extLst>
          </p:cNvPr>
          <p:cNvSpPr/>
          <p:nvPr/>
        </p:nvSpPr>
        <p:spPr>
          <a:xfrm>
            <a:off x="639524" y="515982"/>
            <a:ext cx="2134356" cy="524854"/>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7" name="Picture 16" descr="Logo&#10;&#10;Description automatically generated">
            <a:extLst>
              <a:ext uri="{FF2B5EF4-FFF2-40B4-BE49-F238E27FC236}">
                <a16:creationId xmlns:a16="http://schemas.microsoft.com/office/drawing/2014/main" id="{539AEF60-05FD-66A3-067F-DB118FFD6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32" y="2446460"/>
            <a:ext cx="10209375" cy="131531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952FCAD4-067A-FDF2-BE85-8B7CC8C86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082" y="3336913"/>
            <a:ext cx="10209367" cy="1315317"/>
          </a:xfrm>
          <a:prstGeom prst="rect">
            <a:avLst/>
          </a:prstGeom>
        </p:spPr>
      </p:pic>
    </p:spTree>
    <p:extLst>
      <p:ext uri="{BB962C8B-B14F-4D97-AF65-F5344CB8AC3E}">
        <p14:creationId xmlns:p14="http://schemas.microsoft.com/office/powerpoint/2010/main" val="420113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0728E43-E033-4936-1BC0-55E59BF9A748}"/>
              </a:ext>
            </a:extLst>
          </p:cNvPr>
          <p:cNvSpPr txBox="1">
            <a:spLocks/>
          </p:cNvSpPr>
          <p:nvPr/>
        </p:nvSpPr>
        <p:spPr>
          <a:xfrm>
            <a:off x="639523" y="3559496"/>
            <a:ext cx="11149657" cy="1154162"/>
          </a:xfrm>
          <a:prstGeom prst="rect">
            <a:avLst/>
          </a:prstGeom>
          <a:solidFill>
            <a:srgbClr val="F57F29">
              <a:alpha val="19822"/>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dirty="0">
                <a:solidFill>
                  <a:srgbClr val="005B6C"/>
                </a:solidFill>
                <a:latin typeface="Arial" panose="020B0604020202020204" pitchFamily="34" charset="0"/>
                <a:ea typeface="Calibri" panose="020F0502020204030204" pitchFamily="34" charset="0"/>
                <a:cs typeface="Arial" panose="020B0604020202020204" pitchFamily="34" charset="0"/>
              </a:rPr>
              <a:t>One of the group falls, injuring their ankle and can't walk any further. There is no mobile phone signal and the person is in a lot of pain. As the storm continues panic breaks out amongst the group, with some wanting to leave the group and get off of the trek. Two of the group begin arguing and it looks like a fight may break out. Meanwhile the injured person is shivering. The rain is pelting down and the temperature has dropped. Very soon it is going to start getting dark. </a:t>
            </a:r>
          </a:p>
        </p:txBody>
      </p:sp>
      <p:sp>
        <p:nvSpPr>
          <p:cNvPr id="6" name="TextBox 5">
            <a:extLst>
              <a:ext uri="{FF2B5EF4-FFF2-40B4-BE49-F238E27FC236}">
                <a16:creationId xmlns:a16="http://schemas.microsoft.com/office/drawing/2014/main" id="{92DAB141-073E-500B-E6EB-D042B01BB3AA}"/>
              </a:ext>
            </a:extLst>
          </p:cNvPr>
          <p:cNvSpPr txBox="1"/>
          <p:nvPr/>
        </p:nvSpPr>
        <p:spPr>
          <a:xfrm>
            <a:off x="1768419" y="5681578"/>
            <a:ext cx="4886325" cy="584775"/>
          </a:xfrm>
          <a:prstGeom prst="rect">
            <a:avLst/>
          </a:prstGeom>
          <a:noFill/>
        </p:spPr>
        <p:txBody>
          <a:bodyPr wrap="square" rtlCol="0">
            <a:spAutoFit/>
          </a:bodyPr>
          <a:lstStyle/>
          <a:p>
            <a:r>
              <a:rPr lang="en-GB" sz="1600" dirty="0">
                <a:solidFill>
                  <a:srgbClr val="005B6C"/>
                </a:solidFill>
                <a:latin typeface="Arial" panose="020B0604020202020204" pitchFamily="34" charset="0"/>
                <a:cs typeface="Arial" panose="020B0604020202020204" pitchFamily="34" charset="0"/>
              </a:rPr>
              <a:t>In your groups, discuss how your assigned Army group leader can help solve the survival challenge? </a:t>
            </a:r>
          </a:p>
        </p:txBody>
      </p:sp>
      <p:pic>
        <p:nvPicPr>
          <p:cNvPr id="3" name="Picture 2" descr="Logo&#10;&#10;Description automatically generated with medium confidence">
            <a:extLst>
              <a:ext uri="{FF2B5EF4-FFF2-40B4-BE49-F238E27FC236}">
                <a16:creationId xmlns:a16="http://schemas.microsoft.com/office/drawing/2014/main" id="{322B19A1-9109-F2F4-F815-463C79BB8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7" name="Picture 6" descr="A picture containing uniform, clothing&#10;&#10;Description automatically generated">
            <a:extLst>
              <a:ext uri="{FF2B5EF4-FFF2-40B4-BE49-F238E27FC236}">
                <a16:creationId xmlns:a16="http://schemas.microsoft.com/office/drawing/2014/main" id="{A4276CF0-5944-BA13-CB8C-BD5A8FBD6ECD}"/>
              </a:ext>
            </a:extLst>
          </p:cNvPr>
          <p:cNvPicPr>
            <a:picLocks noChangeAspect="1"/>
          </p:cNvPicPr>
          <p:nvPr/>
        </p:nvPicPr>
        <p:blipFill rotWithShape="1">
          <a:blip r:embed="rId4">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8" name="Rectangle 7">
            <a:extLst>
              <a:ext uri="{FF2B5EF4-FFF2-40B4-BE49-F238E27FC236}">
                <a16:creationId xmlns:a16="http://schemas.microsoft.com/office/drawing/2014/main" id="{6D9D4B33-9287-318B-B8AF-110456FC08B5}"/>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AD37F3-C38D-4894-B23A-3B049B08C808}"/>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956E15B-3968-9C38-3729-6FE48E3E0884}"/>
              </a:ext>
            </a:extLst>
          </p:cNvPr>
          <p:cNvPicPr>
            <a:picLocks noChangeAspect="1"/>
          </p:cNvPicPr>
          <p:nvPr/>
        </p:nvPicPr>
        <p:blipFill>
          <a:blip r:embed="rId5"/>
          <a:stretch>
            <a:fillRect/>
          </a:stretch>
        </p:blipFill>
        <p:spPr>
          <a:xfrm>
            <a:off x="10812461" y="511368"/>
            <a:ext cx="309087" cy="369332"/>
          </a:xfrm>
          <a:prstGeom prst="rect">
            <a:avLst/>
          </a:prstGeom>
        </p:spPr>
      </p:pic>
      <p:sp>
        <p:nvSpPr>
          <p:cNvPr id="11" name="TextBox 10">
            <a:extLst>
              <a:ext uri="{FF2B5EF4-FFF2-40B4-BE49-F238E27FC236}">
                <a16:creationId xmlns:a16="http://schemas.microsoft.com/office/drawing/2014/main" id="{762823CE-A472-A926-CBAE-9F17920905D4}"/>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5 mins</a:t>
            </a:r>
          </a:p>
        </p:txBody>
      </p:sp>
      <p:sp>
        <p:nvSpPr>
          <p:cNvPr id="12" name="object 49">
            <a:extLst>
              <a:ext uri="{FF2B5EF4-FFF2-40B4-BE49-F238E27FC236}">
                <a16:creationId xmlns:a16="http://schemas.microsoft.com/office/drawing/2014/main" id="{F40CE24A-CFE2-EB71-8149-9AAE04A09AC0}"/>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10</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13" name="Picture 12" descr="A black and white sign&#10;&#10;Description automatically generated with medium confidence">
            <a:extLst>
              <a:ext uri="{FF2B5EF4-FFF2-40B4-BE49-F238E27FC236}">
                <a16:creationId xmlns:a16="http://schemas.microsoft.com/office/drawing/2014/main" id="{43CD33D9-EC41-8A14-2362-A8A07FDF4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sp>
        <p:nvSpPr>
          <p:cNvPr id="2" name="TextBox 1">
            <a:extLst>
              <a:ext uri="{FF2B5EF4-FFF2-40B4-BE49-F238E27FC236}">
                <a16:creationId xmlns:a16="http://schemas.microsoft.com/office/drawing/2014/main" id="{C3591954-DD8D-3846-E80D-9AECAB546290}"/>
              </a:ext>
            </a:extLst>
          </p:cNvPr>
          <p:cNvSpPr txBox="1"/>
          <p:nvPr/>
        </p:nvSpPr>
        <p:spPr>
          <a:xfrm>
            <a:off x="639523" y="2221060"/>
            <a:ext cx="11149657" cy="1154162"/>
          </a:xfrm>
          <a:prstGeom prst="rect">
            <a:avLst/>
          </a:prstGeom>
          <a:solidFill>
            <a:srgbClr val="F57F29">
              <a:alpha val="22000"/>
            </a:srgbClr>
          </a:solidFill>
        </p:spPr>
        <p:txBody>
          <a:bodyPr wrap="square" rtlCol="0">
            <a:spAutoFit/>
          </a:bodyPr>
          <a:lstStyle/>
          <a:p>
            <a:pPr marL="0" indent="0">
              <a:spcAft>
                <a:spcPts val="600"/>
              </a:spcAft>
              <a:buFont typeface="Arial" panose="020B0604020202020204" pitchFamily="34" charset="0"/>
              <a:buNone/>
            </a:pPr>
            <a:r>
              <a:rPr lang="en-GB" sz="1600" dirty="0">
                <a:solidFill>
                  <a:srgbClr val="005B6C"/>
                </a:solidFill>
                <a:latin typeface="Arial" panose="020B0604020202020204" pitchFamily="34" charset="0"/>
                <a:ea typeface="Calibri" panose="020F0502020204030204" pitchFamily="34" charset="0"/>
                <a:cs typeface="Arial" panose="020B0604020202020204" pitchFamily="34" charset="0"/>
              </a:rPr>
              <a:t>A charity hiking trip has been organised in the Yorkshire Dales, with lots of people taking part, including four Army group leaders: Private Arden, Lance Corporal Maxi, Sergeant Alva and Captain Halston.</a:t>
            </a:r>
          </a:p>
          <a:p>
            <a:pPr marL="0" indent="0">
              <a:spcAft>
                <a:spcPts val="600"/>
              </a:spcAft>
              <a:buFont typeface="Arial" panose="020B0604020202020204" pitchFamily="34" charset="0"/>
              <a:buNone/>
            </a:pPr>
            <a:r>
              <a:rPr lang="en-GB" sz="1600" dirty="0">
                <a:solidFill>
                  <a:srgbClr val="005B6C"/>
                </a:solidFill>
                <a:latin typeface="Arial" panose="020B0604020202020204" pitchFamily="34" charset="0"/>
                <a:ea typeface="Calibri" panose="020F0502020204030204" pitchFamily="34" charset="0"/>
                <a:cs typeface="Arial" panose="020B0604020202020204" pitchFamily="34" charset="0"/>
              </a:rPr>
              <a:t>The first day starts well but then as the day goes on, the weather starts to turn and a sudden storm begins to make the trek increasingly difficult. </a:t>
            </a:r>
          </a:p>
        </p:txBody>
      </p:sp>
      <p:sp>
        <p:nvSpPr>
          <p:cNvPr id="5" name="TextBox 4">
            <a:extLst>
              <a:ext uri="{FF2B5EF4-FFF2-40B4-BE49-F238E27FC236}">
                <a16:creationId xmlns:a16="http://schemas.microsoft.com/office/drawing/2014/main" id="{933E5ED4-13FD-E3C5-2321-51BE407D36BE}"/>
              </a:ext>
            </a:extLst>
          </p:cNvPr>
          <p:cNvSpPr txBox="1"/>
          <p:nvPr/>
        </p:nvSpPr>
        <p:spPr>
          <a:xfrm>
            <a:off x="639523" y="4897932"/>
            <a:ext cx="11090165" cy="584775"/>
          </a:xfrm>
          <a:prstGeom prst="rect">
            <a:avLst/>
          </a:prstGeom>
          <a:solidFill>
            <a:srgbClr val="F57F29">
              <a:alpha val="19818"/>
            </a:srgbClr>
          </a:solidFill>
        </p:spPr>
        <p:txBody>
          <a:bodyPr wrap="square" rtlCol="0">
            <a:spAutoFit/>
          </a:bodyPr>
          <a:lstStyle/>
          <a:p>
            <a:r>
              <a:rPr lang="en-GB" sz="1600" dirty="0">
                <a:solidFill>
                  <a:srgbClr val="005B6C"/>
                </a:solidFill>
                <a:latin typeface="Arial" panose="020B0604020202020204" pitchFamily="34" charset="0"/>
                <a:ea typeface="Calibri" panose="020F0502020204030204" pitchFamily="34" charset="0"/>
                <a:cs typeface="Arial" panose="020B0604020202020204" pitchFamily="34" charset="0"/>
              </a:rPr>
              <a:t>Captain Halston checks the Army’s group rucksack, inside there is some rope, a tarpaulin, a bottle of water, some matches, a compass, a pen-knife, a snack bar, a torch, a whistle and emergency blanket.</a:t>
            </a:r>
          </a:p>
        </p:txBody>
      </p:sp>
      <p:pic>
        <p:nvPicPr>
          <p:cNvPr id="15" name="Picture 14">
            <a:extLst>
              <a:ext uri="{FF2B5EF4-FFF2-40B4-BE49-F238E27FC236}">
                <a16:creationId xmlns:a16="http://schemas.microsoft.com/office/drawing/2014/main" id="{C9830F54-AB8D-012D-38D5-D12AC9D300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25" y="1315201"/>
            <a:ext cx="5711591" cy="561600"/>
          </a:xfrm>
          <a:prstGeom prst="rect">
            <a:avLst/>
          </a:prstGeom>
        </p:spPr>
      </p:pic>
      <p:pic>
        <p:nvPicPr>
          <p:cNvPr id="17" name="Picture 16" descr="Logo&#10;&#10;Description automatically generated">
            <a:extLst>
              <a:ext uri="{FF2B5EF4-FFF2-40B4-BE49-F238E27FC236}">
                <a16:creationId xmlns:a16="http://schemas.microsoft.com/office/drawing/2014/main" id="{F4AFE647-1C72-1891-C8EC-7F172C72D0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523" y="5755636"/>
            <a:ext cx="1089265" cy="430214"/>
          </a:xfrm>
          <a:prstGeom prst="rect">
            <a:avLst/>
          </a:prstGeom>
        </p:spPr>
      </p:pic>
    </p:spTree>
    <p:extLst>
      <p:ext uri="{BB962C8B-B14F-4D97-AF65-F5344CB8AC3E}">
        <p14:creationId xmlns:p14="http://schemas.microsoft.com/office/powerpoint/2010/main" val="2434247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uniform, clothing&#10;&#10;Description automatically generated">
            <a:extLst>
              <a:ext uri="{FF2B5EF4-FFF2-40B4-BE49-F238E27FC236}">
                <a16:creationId xmlns:a16="http://schemas.microsoft.com/office/drawing/2014/main" id="{014BC8F3-6445-FD2B-C11B-0B1BE85AD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1C9736FE-89BD-A6BF-0DA0-4228B41ACE44}"/>
              </a:ext>
            </a:extLst>
          </p:cNvPr>
          <p:cNvSpPr/>
          <p:nvPr/>
        </p:nvSpPr>
        <p:spPr>
          <a:xfrm>
            <a:off x="0" y="1151467"/>
            <a:ext cx="12191999" cy="42603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9">
            <a:extLst>
              <a:ext uri="{FF2B5EF4-FFF2-40B4-BE49-F238E27FC236}">
                <a16:creationId xmlns:a16="http://schemas.microsoft.com/office/drawing/2014/main" id="{B34662EE-B94A-1D29-DEC3-9EC96DB303E9}"/>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chemeClr val="bg1"/>
                </a:solidFill>
                <a:latin typeface="Arial"/>
                <a:cs typeface="Arial"/>
              </a:rPr>
              <a:pPr marL="25400">
                <a:lnSpc>
                  <a:spcPts val="1425"/>
                </a:lnSpc>
                <a:tabLst>
                  <a:tab pos="321310" algn="l"/>
                </a:tabLst>
              </a:pPr>
              <a:t>11</a:t>
            </a:fld>
            <a:r>
              <a:rPr lang="en-US" sz="1200" b="1" dirty="0">
                <a:solidFill>
                  <a:schemeClr val="bg1"/>
                </a:solidFill>
                <a:latin typeface="Arial"/>
                <a:cs typeface="Arial"/>
              </a:rPr>
              <a:t>	</a:t>
            </a:r>
            <a:r>
              <a:rPr lang="en-US" sz="1200" dirty="0">
                <a:solidFill>
                  <a:schemeClr val="bg1"/>
                </a:solidFill>
              </a:rPr>
              <a:t>| SURVIVAL CHALLENGE</a:t>
            </a:r>
            <a:endParaRPr lang="en-US" sz="1200" spc="-5" dirty="0">
              <a:solidFill>
                <a:schemeClr val="bg1"/>
              </a:solidFill>
            </a:endParaRPr>
          </a:p>
        </p:txBody>
      </p:sp>
      <p:sp>
        <p:nvSpPr>
          <p:cNvPr id="8" name="Rectangle 7">
            <a:extLst>
              <a:ext uri="{FF2B5EF4-FFF2-40B4-BE49-F238E27FC236}">
                <a16:creationId xmlns:a16="http://schemas.microsoft.com/office/drawing/2014/main" id="{178EC5C8-AD7E-10AA-BC4E-B3EDE698FD72}"/>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37CF59-A9B0-1FBB-AFD2-3B12B0CDBEEF}"/>
              </a:ext>
            </a:extLst>
          </p:cNvPr>
          <p:cNvPicPr>
            <a:picLocks noChangeAspect="1"/>
          </p:cNvPicPr>
          <p:nvPr/>
        </p:nvPicPr>
        <p:blipFill>
          <a:blip r:embed="rId4"/>
          <a:stretch>
            <a:fillRect/>
          </a:stretch>
        </p:blipFill>
        <p:spPr>
          <a:xfrm>
            <a:off x="10812461" y="511368"/>
            <a:ext cx="309087" cy="369332"/>
          </a:xfrm>
          <a:prstGeom prst="rect">
            <a:avLst/>
          </a:prstGeom>
        </p:spPr>
      </p:pic>
      <p:sp>
        <p:nvSpPr>
          <p:cNvPr id="10" name="TextBox 9">
            <a:extLst>
              <a:ext uri="{FF2B5EF4-FFF2-40B4-BE49-F238E27FC236}">
                <a16:creationId xmlns:a16="http://schemas.microsoft.com/office/drawing/2014/main" id="{F65AA7A4-DA32-07AF-7489-39DE43A54805}"/>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5 mins</a:t>
            </a:r>
          </a:p>
        </p:txBody>
      </p:sp>
      <p:grpSp>
        <p:nvGrpSpPr>
          <p:cNvPr id="12" name="Group 11">
            <a:extLst>
              <a:ext uri="{FF2B5EF4-FFF2-40B4-BE49-F238E27FC236}">
                <a16:creationId xmlns:a16="http://schemas.microsoft.com/office/drawing/2014/main" id="{1ECAA6D3-05F0-5998-9CA7-11C7D145C35C}"/>
              </a:ext>
            </a:extLst>
          </p:cNvPr>
          <p:cNvGrpSpPr/>
          <p:nvPr/>
        </p:nvGrpSpPr>
        <p:grpSpPr>
          <a:xfrm>
            <a:off x="5363040" y="3429000"/>
            <a:ext cx="1465917" cy="1465917"/>
            <a:chOff x="6427577" y="6630167"/>
            <a:chExt cx="1326053" cy="1326053"/>
          </a:xfrm>
        </p:grpSpPr>
        <p:grpSp>
          <p:nvGrpSpPr>
            <p:cNvPr id="13" name="Group 12">
              <a:extLst>
                <a:ext uri="{FF2B5EF4-FFF2-40B4-BE49-F238E27FC236}">
                  <a16:creationId xmlns:a16="http://schemas.microsoft.com/office/drawing/2014/main" id="{F0FA4C4F-D19D-FBEC-8F64-2003A94FB82B}"/>
                </a:ext>
              </a:extLst>
            </p:cNvPr>
            <p:cNvGrpSpPr/>
            <p:nvPr/>
          </p:nvGrpSpPr>
          <p:grpSpPr>
            <a:xfrm>
              <a:off x="6427577" y="6630167"/>
              <a:ext cx="1326053" cy="1326053"/>
              <a:chOff x="4303383" y="5439514"/>
              <a:chExt cx="1538735" cy="1538735"/>
            </a:xfrm>
          </p:grpSpPr>
          <p:sp>
            <p:nvSpPr>
              <p:cNvPr id="15" name="object 4">
                <a:extLst>
                  <a:ext uri="{FF2B5EF4-FFF2-40B4-BE49-F238E27FC236}">
                    <a16:creationId xmlns:a16="http://schemas.microsoft.com/office/drawing/2014/main" id="{C260826B-F902-AE35-BBCE-335B1AF80B1E}"/>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16" name="object 4">
                <a:extLst>
                  <a:ext uri="{FF2B5EF4-FFF2-40B4-BE49-F238E27FC236}">
                    <a16:creationId xmlns:a16="http://schemas.microsoft.com/office/drawing/2014/main" id="{42A73D80-D9CC-7293-3348-04D88F537308}"/>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14" name="Picture 13">
              <a:extLst>
                <a:ext uri="{FF2B5EF4-FFF2-40B4-BE49-F238E27FC236}">
                  <a16:creationId xmlns:a16="http://schemas.microsoft.com/office/drawing/2014/main" id="{5F4A6F20-0098-6D11-87E6-01B6DD856BD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sp>
        <p:nvSpPr>
          <p:cNvPr id="17" name="object 3">
            <a:extLst>
              <a:ext uri="{FF2B5EF4-FFF2-40B4-BE49-F238E27FC236}">
                <a16:creationId xmlns:a16="http://schemas.microsoft.com/office/drawing/2014/main" id="{66BFF649-0300-BC8A-7E1C-599EEFFBF8D7}"/>
              </a:ext>
            </a:extLst>
          </p:cNvPr>
          <p:cNvSpPr/>
          <p:nvPr/>
        </p:nvSpPr>
        <p:spPr>
          <a:xfrm>
            <a:off x="10803467" y="5685659"/>
            <a:ext cx="878646" cy="78845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object 4">
            <a:extLst>
              <a:ext uri="{FF2B5EF4-FFF2-40B4-BE49-F238E27FC236}">
                <a16:creationId xmlns:a16="http://schemas.microsoft.com/office/drawing/2014/main" id="{3C76792C-0A18-9E85-2DB2-1044DB257C27}"/>
              </a:ext>
            </a:extLst>
          </p:cNvPr>
          <p:cNvSpPr/>
          <p:nvPr/>
        </p:nvSpPr>
        <p:spPr>
          <a:xfrm>
            <a:off x="639524" y="515982"/>
            <a:ext cx="1629543" cy="40071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8" name="Picture 17">
            <a:extLst>
              <a:ext uri="{FF2B5EF4-FFF2-40B4-BE49-F238E27FC236}">
                <a16:creationId xmlns:a16="http://schemas.microsoft.com/office/drawing/2014/main" id="{75598561-A2AA-F4CD-8217-75E124CE08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800" y="1800000"/>
            <a:ext cx="7502400" cy="561485"/>
          </a:xfrm>
          <a:prstGeom prst="rect">
            <a:avLst/>
          </a:prstGeom>
        </p:spPr>
      </p:pic>
      <p:pic>
        <p:nvPicPr>
          <p:cNvPr id="20" name="Picture 19">
            <a:extLst>
              <a:ext uri="{FF2B5EF4-FFF2-40B4-BE49-F238E27FC236}">
                <a16:creationId xmlns:a16="http://schemas.microsoft.com/office/drawing/2014/main" id="{400B8E25-050F-F0E5-0C4F-EF2AB71F5C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24" y="2366043"/>
            <a:ext cx="9187200" cy="561506"/>
          </a:xfrm>
          <a:prstGeom prst="rect">
            <a:avLst/>
          </a:prstGeom>
        </p:spPr>
      </p:pic>
    </p:spTree>
    <p:extLst>
      <p:ext uri="{BB962C8B-B14F-4D97-AF65-F5344CB8AC3E}">
        <p14:creationId xmlns:p14="http://schemas.microsoft.com/office/powerpoint/2010/main" val="2374150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A5C0F-519E-4802-A4FC-59FA618ECFFB}"/>
              </a:ext>
            </a:extLst>
          </p:cNvPr>
          <p:cNvSpPr>
            <a:spLocks noGrp="1"/>
          </p:cNvSpPr>
          <p:nvPr>
            <p:ph idx="1"/>
          </p:nvPr>
        </p:nvSpPr>
        <p:spPr>
          <a:xfrm>
            <a:off x="640800" y="2660400"/>
            <a:ext cx="11320489" cy="1455233"/>
          </a:xfrm>
        </p:spPr>
        <p:txBody>
          <a:bodyPr/>
          <a:lstStyle/>
          <a:p>
            <a:pPr marL="0" indent="0">
              <a:lnSpc>
                <a:spcPct val="100000"/>
              </a:lnSpc>
              <a:buNone/>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Adaptability, assertiveness, bravery, compassion, ability to complete tasks under pressure, confidence, courage, creative-thinking, decision-making, empathy, enterprise, honesty, integrity, leadership, loyalty, ability to resolve difficulties, management of emotions in stressful or intense situations, management of expectations, management of set-backs, negotiation, organisation, perseverance, persuasiveness, forward thinking, readiness, prioritisation, reliability, resilience, respect, self-belief, self-esteem, sincerity, strength, teamwork </a:t>
            </a:r>
            <a:endParaRPr lang="en-GB" sz="1800" dirty="0">
              <a:effectLst/>
              <a:latin typeface="Calibri" panose="020F0502020204030204" pitchFamily="34" charset="0"/>
              <a:ea typeface="Calibri" panose="020F0502020204030204" pitchFamily="34" charset="0"/>
            </a:endParaRPr>
          </a:p>
        </p:txBody>
      </p:sp>
      <p:pic>
        <p:nvPicPr>
          <p:cNvPr id="14" name="Picture 13" descr="Logo&#10;&#10;Description automatically generated with medium confidence">
            <a:extLst>
              <a:ext uri="{FF2B5EF4-FFF2-40B4-BE49-F238E27FC236}">
                <a16:creationId xmlns:a16="http://schemas.microsoft.com/office/drawing/2014/main" id="{2A4D9D0E-D290-11E4-4A74-96B29F67B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15" name="Picture 14" descr="A picture containing uniform, clothing&#10;&#10;Description automatically generated">
            <a:extLst>
              <a:ext uri="{FF2B5EF4-FFF2-40B4-BE49-F238E27FC236}">
                <a16:creationId xmlns:a16="http://schemas.microsoft.com/office/drawing/2014/main" id="{F1E77AEB-63E7-E64B-0F16-AD7F7BBB477C}"/>
              </a:ext>
            </a:extLst>
          </p:cNvPr>
          <p:cNvPicPr>
            <a:picLocks noChangeAspect="1"/>
          </p:cNvPicPr>
          <p:nvPr/>
        </p:nvPicPr>
        <p:blipFill rotWithShape="1">
          <a:blip r:embed="rId4">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16" name="Rectangle 15">
            <a:extLst>
              <a:ext uri="{FF2B5EF4-FFF2-40B4-BE49-F238E27FC236}">
                <a16:creationId xmlns:a16="http://schemas.microsoft.com/office/drawing/2014/main" id="{A2A30E0D-69F1-EDB2-D602-C70BC157E0AC}"/>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07FCCD7-A5CE-B89A-A409-981DDE7612FE}"/>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C8DF396-A215-2C5B-340E-1F7E6831F30F}"/>
              </a:ext>
            </a:extLst>
          </p:cNvPr>
          <p:cNvPicPr>
            <a:picLocks noChangeAspect="1"/>
          </p:cNvPicPr>
          <p:nvPr/>
        </p:nvPicPr>
        <p:blipFill>
          <a:blip r:embed="rId5"/>
          <a:stretch>
            <a:fillRect/>
          </a:stretch>
        </p:blipFill>
        <p:spPr>
          <a:xfrm>
            <a:off x="10812461" y="511368"/>
            <a:ext cx="309087" cy="369332"/>
          </a:xfrm>
          <a:prstGeom prst="rect">
            <a:avLst/>
          </a:prstGeom>
        </p:spPr>
      </p:pic>
      <p:sp>
        <p:nvSpPr>
          <p:cNvPr id="19" name="TextBox 18">
            <a:extLst>
              <a:ext uri="{FF2B5EF4-FFF2-40B4-BE49-F238E27FC236}">
                <a16:creationId xmlns:a16="http://schemas.microsoft.com/office/drawing/2014/main" id="{34842589-2959-3288-DBDF-5CEFB6D39F5A}"/>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5 mins</a:t>
            </a:r>
          </a:p>
        </p:txBody>
      </p:sp>
      <p:sp>
        <p:nvSpPr>
          <p:cNvPr id="20" name="object 49">
            <a:extLst>
              <a:ext uri="{FF2B5EF4-FFF2-40B4-BE49-F238E27FC236}">
                <a16:creationId xmlns:a16="http://schemas.microsoft.com/office/drawing/2014/main" id="{165C167D-FEFD-0207-4D8B-6CBEADCF7F25}"/>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12</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21" name="Picture 20" descr="A black and white sign&#10;&#10;Description automatically generated with medium confidence">
            <a:extLst>
              <a:ext uri="{FF2B5EF4-FFF2-40B4-BE49-F238E27FC236}">
                <a16:creationId xmlns:a16="http://schemas.microsoft.com/office/drawing/2014/main" id="{8358EC6F-4480-DC2A-F712-37E4F1EBF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sp>
        <p:nvSpPr>
          <p:cNvPr id="26" name="TextBox 25">
            <a:extLst>
              <a:ext uri="{FF2B5EF4-FFF2-40B4-BE49-F238E27FC236}">
                <a16:creationId xmlns:a16="http://schemas.microsoft.com/office/drawing/2014/main" id="{84B62328-3F0D-1868-993A-A83BA3E0064C}"/>
              </a:ext>
            </a:extLst>
          </p:cNvPr>
          <p:cNvSpPr txBox="1"/>
          <p:nvPr/>
        </p:nvSpPr>
        <p:spPr>
          <a:xfrm>
            <a:off x="1860679" y="5786077"/>
            <a:ext cx="6387548" cy="369332"/>
          </a:xfrm>
          <a:prstGeom prst="rect">
            <a:avLst/>
          </a:prstGeom>
          <a:noFill/>
        </p:spPr>
        <p:txBody>
          <a:bodyPr wrap="square" rtlCol="0">
            <a:spAutoFit/>
          </a:bodyPr>
          <a:lstStyle/>
          <a:p>
            <a:r>
              <a:rPr lang="en-GB" sz="1800" dirty="0">
                <a:solidFill>
                  <a:srgbClr val="005B6C"/>
                </a:solidFill>
                <a:latin typeface="Arial" panose="020B0604020202020204" pitchFamily="34" charset="0"/>
                <a:ea typeface="Calibri" panose="020F0502020204030204" pitchFamily="34" charset="0"/>
                <a:cs typeface="Arial" panose="020B0604020202020204" pitchFamily="34" charset="0"/>
              </a:rPr>
              <a:t>Discuss in your groups and get ready to share with the class. </a:t>
            </a:r>
            <a:endParaRPr lang="en-GB" dirty="0">
              <a:solidFill>
                <a:srgbClr val="005B6C"/>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CAE1BFC-440C-3CB2-AD73-E0863366C2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800" y="1314000"/>
            <a:ext cx="7228799" cy="561576"/>
          </a:xfrm>
          <a:prstGeom prst="rect">
            <a:avLst/>
          </a:prstGeom>
        </p:spPr>
      </p:pic>
      <p:pic>
        <p:nvPicPr>
          <p:cNvPr id="7" name="Picture 6">
            <a:extLst>
              <a:ext uri="{FF2B5EF4-FFF2-40B4-BE49-F238E27FC236}">
                <a16:creationId xmlns:a16="http://schemas.microsoft.com/office/drawing/2014/main" id="{FFA56A25-45CB-BF93-45A8-898D86216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800" y="1875574"/>
            <a:ext cx="7772400" cy="563738"/>
          </a:xfrm>
          <a:prstGeom prst="rect">
            <a:avLst/>
          </a:prstGeom>
        </p:spPr>
      </p:pic>
      <p:pic>
        <p:nvPicPr>
          <p:cNvPr id="8" name="Picture 7" descr="Logo&#10;&#10;Description automatically generated">
            <a:extLst>
              <a:ext uri="{FF2B5EF4-FFF2-40B4-BE49-F238E27FC236}">
                <a16:creationId xmlns:a16="http://schemas.microsoft.com/office/drawing/2014/main" id="{A598D1FF-D774-DE05-29ED-B4F4A454A8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23" y="5755636"/>
            <a:ext cx="1089265" cy="430214"/>
          </a:xfrm>
          <a:prstGeom prst="rect">
            <a:avLst/>
          </a:prstGeom>
        </p:spPr>
      </p:pic>
      <p:pic>
        <p:nvPicPr>
          <p:cNvPr id="12" name="Picture 11">
            <a:extLst>
              <a:ext uri="{FF2B5EF4-FFF2-40B4-BE49-F238E27FC236}">
                <a16:creationId xmlns:a16="http://schemas.microsoft.com/office/drawing/2014/main" id="{A523E2C9-DD6C-35F9-7D89-A7306E9F77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800" y="4621281"/>
            <a:ext cx="10010929" cy="381600"/>
          </a:xfrm>
          <a:prstGeom prst="rect">
            <a:avLst/>
          </a:prstGeom>
        </p:spPr>
      </p:pic>
      <p:pic>
        <p:nvPicPr>
          <p:cNvPr id="27" name="Picture 26">
            <a:extLst>
              <a:ext uri="{FF2B5EF4-FFF2-40B4-BE49-F238E27FC236}">
                <a16:creationId xmlns:a16="http://schemas.microsoft.com/office/drawing/2014/main" id="{408EDC4A-D156-02C9-9031-8D4E928F85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524" y="4988707"/>
            <a:ext cx="6779495" cy="381600"/>
          </a:xfrm>
          <a:prstGeom prst="rect">
            <a:avLst/>
          </a:prstGeom>
        </p:spPr>
      </p:pic>
    </p:spTree>
    <p:extLst>
      <p:ext uri="{BB962C8B-B14F-4D97-AF65-F5344CB8AC3E}">
        <p14:creationId xmlns:p14="http://schemas.microsoft.com/office/powerpoint/2010/main" val="212398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uniform, clothing&#10;&#10;Description automatically generated">
            <a:extLst>
              <a:ext uri="{FF2B5EF4-FFF2-40B4-BE49-F238E27FC236}">
                <a16:creationId xmlns:a16="http://schemas.microsoft.com/office/drawing/2014/main" id="{AE611C99-D159-7844-3978-829AE7C70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8EFF222-C41C-5E2C-EFA5-93F8ED00C873}"/>
              </a:ext>
            </a:extLst>
          </p:cNvPr>
          <p:cNvSpPr/>
          <p:nvPr/>
        </p:nvSpPr>
        <p:spPr>
          <a:xfrm>
            <a:off x="0" y="1151467"/>
            <a:ext cx="12191999" cy="42603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6109CC-5F6E-6979-0AB6-0D5F876D98D4}"/>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1001A5B-C5C4-D11D-75F9-7AB8E61EFFA3}"/>
              </a:ext>
            </a:extLst>
          </p:cNvPr>
          <p:cNvPicPr>
            <a:picLocks noChangeAspect="1"/>
          </p:cNvPicPr>
          <p:nvPr/>
        </p:nvPicPr>
        <p:blipFill>
          <a:blip r:embed="rId4"/>
          <a:stretch>
            <a:fillRect/>
          </a:stretch>
        </p:blipFill>
        <p:spPr>
          <a:xfrm>
            <a:off x="10812461" y="511368"/>
            <a:ext cx="309087" cy="369332"/>
          </a:xfrm>
          <a:prstGeom prst="rect">
            <a:avLst/>
          </a:prstGeom>
        </p:spPr>
      </p:pic>
      <p:sp>
        <p:nvSpPr>
          <p:cNvPr id="9" name="TextBox 8">
            <a:extLst>
              <a:ext uri="{FF2B5EF4-FFF2-40B4-BE49-F238E27FC236}">
                <a16:creationId xmlns:a16="http://schemas.microsoft.com/office/drawing/2014/main" id="{E97AF8EC-C06D-AB9C-71EE-9AE414D8A63F}"/>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5 mins</a:t>
            </a:r>
          </a:p>
        </p:txBody>
      </p:sp>
      <p:sp>
        <p:nvSpPr>
          <p:cNvPr id="11" name="object 49">
            <a:extLst>
              <a:ext uri="{FF2B5EF4-FFF2-40B4-BE49-F238E27FC236}">
                <a16:creationId xmlns:a16="http://schemas.microsoft.com/office/drawing/2014/main" id="{04A38036-34EC-E043-6C60-BDC2A9232BEE}"/>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chemeClr val="bg1"/>
                </a:solidFill>
                <a:latin typeface="Arial"/>
                <a:cs typeface="Arial"/>
              </a:rPr>
              <a:pPr marL="25400">
                <a:lnSpc>
                  <a:spcPts val="1425"/>
                </a:lnSpc>
                <a:tabLst>
                  <a:tab pos="321310" algn="l"/>
                </a:tabLst>
              </a:pPr>
              <a:t>13</a:t>
            </a:fld>
            <a:r>
              <a:rPr lang="en-US" sz="1200" b="1" dirty="0">
                <a:solidFill>
                  <a:schemeClr val="bg1"/>
                </a:solidFill>
                <a:latin typeface="Arial"/>
                <a:cs typeface="Arial"/>
              </a:rPr>
              <a:t>	</a:t>
            </a:r>
            <a:r>
              <a:rPr lang="en-US" sz="1200" dirty="0">
                <a:solidFill>
                  <a:schemeClr val="bg1"/>
                </a:solidFill>
              </a:rPr>
              <a:t>| SURVIVAL CHALLENGE</a:t>
            </a:r>
            <a:endParaRPr lang="en-US" sz="1200" spc="-5" dirty="0">
              <a:solidFill>
                <a:schemeClr val="bg1"/>
              </a:solidFill>
            </a:endParaRPr>
          </a:p>
        </p:txBody>
      </p:sp>
      <p:sp>
        <p:nvSpPr>
          <p:cNvPr id="12" name="object 124">
            <a:extLst>
              <a:ext uri="{FF2B5EF4-FFF2-40B4-BE49-F238E27FC236}">
                <a16:creationId xmlns:a16="http://schemas.microsoft.com/office/drawing/2014/main" id="{B95078E6-7996-34FD-F514-EE8313ADB7C0}"/>
              </a:ext>
            </a:extLst>
          </p:cNvPr>
          <p:cNvSpPr txBox="1"/>
          <p:nvPr/>
        </p:nvSpPr>
        <p:spPr>
          <a:xfrm>
            <a:off x="639524" y="3736991"/>
            <a:ext cx="5337379" cy="1471511"/>
          </a:xfrm>
          <a:prstGeom prst="rect">
            <a:avLst/>
          </a:prstGeom>
          <a:solidFill>
            <a:schemeClr val="bg1"/>
          </a:solidFill>
        </p:spPr>
        <p:txBody>
          <a:bodyPr vert="horz" wrap="square" lIns="180000" tIns="180000" rIns="180000" bIns="180000" rtlCol="0">
            <a:spAutoFit/>
          </a:bodyPr>
          <a:lstStyle/>
          <a:p>
            <a:pPr marL="285750" indent="-285750">
              <a:buFont typeface="Arial" panose="020B0604020202020204" pitchFamily="34" charset="0"/>
              <a:buChar char="•"/>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Which other jobs and careers need people who can demonstrate these character traits?</a:t>
            </a:r>
          </a:p>
          <a:p>
            <a:pPr marL="285750" indent="-285750">
              <a:buFont typeface="Arial" panose="020B0604020202020204" pitchFamily="34" charset="0"/>
              <a:buChar char="•"/>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What work situations might arise when someone would need to use these? </a:t>
            </a:r>
          </a:p>
        </p:txBody>
      </p:sp>
      <p:sp>
        <p:nvSpPr>
          <p:cNvPr id="14" name="object 124">
            <a:extLst>
              <a:ext uri="{FF2B5EF4-FFF2-40B4-BE49-F238E27FC236}">
                <a16:creationId xmlns:a16="http://schemas.microsoft.com/office/drawing/2014/main" id="{B3ADA5FE-5D7F-590B-B347-EB3522939401}"/>
              </a:ext>
            </a:extLst>
          </p:cNvPr>
          <p:cNvSpPr txBox="1"/>
          <p:nvPr/>
        </p:nvSpPr>
        <p:spPr>
          <a:xfrm>
            <a:off x="6556858" y="3736991"/>
            <a:ext cx="4807923" cy="1471511"/>
          </a:xfrm>
          <a:prstGeom prst="rect">
            <a:avLst/>
          </a:prstGeom>
          <a:solidFill>
            <a:schemeClr val="bg1"/>
          </a:solidFill>
        </p:spPr>
        <p:txBody>
          <a:bodyPr vert="horz" wrap="square" lIns="180000" tIns="180000" rIns="180000" bIns="180000" rtlCol="0">
            <a:spAutoFit/>
          </a:bodyPr>
          <a:lstStyle/>
          <a:p>
            <a:pPr marL="285750" indent="-285750">
              <a:buFont typeface="Arial" panose="020B0604020202020204" pitchFamily="34" charset="0"/>
              <a:buChar char="•"/>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Which character traits might someone develop at college or further education?</a:t>
            </a:r>
          </a:p>
          <a:p>
            <a:pPr marL="285750" indent="-285750">
              <a:buFont typeface="Arial" panose="020B0604020202020204" pitchFamily="34" charset="0"/>
              <a:buChar char="•"/>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Which aspects of college-life would develop different aspects of character?</a:t>
            </a:r>
          </a:p>
        </p:txBody>
      </p:sp>
      <p:grpSp>
        <p:nvGrpSpPr>
          <p:cNvPr id="16" name="Group 15">
            <a:extLst>
              <a:ext uri="{FF2B5EF4-FFF2-40B4-BE49-F238E27FC236}">
                <a16:creationId xmlns:a16="http://schemas.microsoft.com/office/drawing/2014/main" id="{3F3448D3-4C83-50E5-1B45-FFC8ACFD5AA7}"/>
              </a:ext>
            </a:extLst>
          </p:cNvPr>
          <p:cNvGrpSpPr/>
          <p:nvPr/>
        </p:nvGrpSpPr>
        <p:grpSpPr>
          <a:xfrm>
            <a:off x="5666402" y="3371902"/>
            <a:ext cx="792549" cy="792549"/>
            <a:chOff x="6427577" y="6630167"/>
            <a:chExt cx="1326053" cy="1326053"/>
          </a:xfrm>
        </p:grpSpPr>
        <p:grpSp>
          <p:nvGrpSpPr>
            <p:cNvPr id="17" name="Group 16">
              <a:extLst>
                <a:ext uri="{FF2B5EF4-FFF2-40B4-BE49-F238E27FC236}">
                  <a16:creationId xmlns:a16="http://schemas.microsoft.com/office/drawing/2014/main" id="{66A656F2-3F11-8950-E86F-6E9CBE60E7C3}"/>
                </a:ext>
              </a:extLst>
            </p:cNvPr>
            <p:cNvGrpSpPr/>
            <p:nvPr/>
          </p:nvGrpSpPr>
          <p:grpSpPr>
            <a:xfrm>
              <a:off x="6427577" y="6630167"/>
              <a:ext cx="1326053" cy="1326053"/>
              <a:chOff x="4303383" y="5439514"/>
              <a:chExt cx="1538735" cy="1538735"/>
            </a:xfrm>
          </p:grpSpPr>
          <p:sp>
            <p:nvSpPr>
              <p:cNvPr id="19" name="object 4">
                <a:extLst>
                  <a:ext uri="{FF2B5EF4-FFF2-40B4-BE49-F238E27FC236}">
                    <a16:creationId xmlns:a16="http://schemas.microsoft.com/office/drawing/2014/main" id="{F0759558-234E-EB31-DCBE-AA41E85FB3E4}"/>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20" name="object 4">
                <a:extLst>
                  <a:ext uri="{FF2B5EF4-FFF2-40B4-BE49-F238E27FC236}">
                    <a16:creationId xmlns:a16="http://schemas.microsoft.com/office/drawing/2014/main" id="{36E40823-127A-56DB-A190-EF7D90031D85}"/>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18" name="Picture 17">
              <a:extLst>
                <a:ext uri="{FF2B5EF4-FFF2-40B4-BE49-F238E27FC236}">
                  <a16:creationId xmlns:a16="http://schemas.microsoft.com/office/drawing/2014/main" id="{798D9A9C-3BA1-08D4-303C-C50B26A7321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grpSp>
        <p:nvGrpSpPr>
          <p:cNvPr id="31" name="Group 30">
            <a:extLst>
              <a:ext uri="{FF2B5EF4-FFF2-40B4-BE49-F238E27FC236}">
                <a16:creationId xmlns:a16="http://schemas.microsoft.com/office/drawing/2014/main" id="{D9E34DEB-F61B-0838-5B4A-55B5322B23EF}"/>
              </a:ext>
            </a:extLst>
          </p:cNvPr>
          <p:cNvGrpSpPr/>
          <p:nvPr/>
        </p:nvGrpSpPr>
        <p:grpSpPr>
          <a:xfrm>
            <a:off x="11015308" y="3371902"/>
            <a:ext cx="792549" cy="792549"/>
            <a:chOff x="6427577" y="6630167"/>
            <a:chExt cx="1326053" cy="1326053"/>
          </a:xfrm>
        </p:grpSpPr>
        <p:grpSp>
          <p:nvGrpSpPr>
            <p:cNvPr id="32" name="Group 31">
              <a:extLst>
                <a:ext uri="{FF2B5EF4-FFF2-40B4-BE49-F238E27FC236}">
                  <a16:creationId xmlns:a16="http://schemas.microsoft.com/office/drawing/2014/main" id="{0ED97F4F-BE75-94F7-2AF2-6B95AB8DC09F}"/>
                </a:ext>
              </a:extLst>
            </p:cNvPr>
            <p:cNvGrpSpPr/>
            <p:nvPr/>
          </p:nvGrpSpPr>
          <p:grpSpPr>
            <a:xfrm>
              <a:off x="6427577" y="6630167"/>
              <a:ext cx="1326053" cy="1326053"/>
              <a:chOff x="4303383" y="5439514"/>
              <a:chExt cx="1538735" cy="1538735"/>
            </a:xfrm>
          </p:grpSpPr>
          <p:sp>
            <p:nvSpPr>
              <p:cNvPr id="34" name="object 4">
                <a:extLst>
                  <a:ext uri="{FF2B5EF4-FFF2-40B4-BE49-F238E27FC236}">
                    <a16:creationId xmlns:a16="http://schemas.microsoft.com/office/drawing/2014/main" id="{1A7D7934-4B0E-70A1-96C5-751062BDC943}"/>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35" name="object 4">
                <a:extLst>
                  <a:ext uri="{FF2B5EF4-FFF2-40B4-BE49-F238E27FC236}">
                    <a16:creationId xmlns:a16="http://schemas.microsoft.com/office/drawing/2014/main" id="{7271DBF4-ACF2-D637-4132-54B9EFBDE806}"/>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33" name="Picture 32">
              <a:extLst>
                <a:ext uri="{FF2B5EF4-FFF2-40B4-BE49-F238E27FC236}">
                  <a16:creationId xmlns:a16="http://schemas.microsoft.com/office/drawing/2014/main" id="{B8742F68-7AD8-FF42-EFB3-45AF5CEB78D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sp>
        <p:nvSpPr>
          <p:cNvPr id="36" name="object 3">
            <a:extLst>
              <a:ext uri="{FF2B5EF4-FFF2-40B4-BE49-F238E27FC236}">
                <a16:creationId xmlns:a16="http://schemas.microsoft.com/office/drawing/2014/main" id="{1C65AE59-0DB2-B2C5-56E3-DEB7A28F2904}"/>
              </a:ext>
            </a:extLst>
          </p:cNvPr>
          <p:cNvSpPr/>
          <p:nvPr/>
        </p:nvSpPr>
        <p:spPr>
          <a:xfrm>
            <a:off x="10803467" y="5685659"/>
            <a:ext cx="878646" cy="78845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object 4">
            <a:extLst>
              <a:ext uri="{FF2B5EF4-FFF2-40B4-BE49-F238E27FC236}">
                <a16:creationId xmlns:a16="http://schemas.microsoft.com/office/drawing/2014/main" id="{232FEB7E-2EC6-9496-C96F-526B00B08F2B}"/>
              </a:ext>
            </a:extLst>
          </p:cNvPr>
          <p:cNvSpPr/>
          <p:nvPr/>
        </p:nvSpPr>
        <p:spPr>
          <a:xfrm>
            <a:off x="639524" y="515982"/>
            <a:ext cx="1629543" cy="40071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830AF7F6-7FE0-B48A-0D02-2EC3FD74B8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524" y="1801559"/>
            <a:ext cx="8100000" cy="561504"/>
          </a:xfrm>
          <a:prstGeom prst="rect">
            <a:avLst/>
          </a:prstGeom>
        </p:spPr>
      </p:pic>
      <p:pic>
        <p:nvPicPr>
          <p:cNvPr id="15" name="Picture 14">
            <a:extLst>
              <a:ext uri="{FF2B5EF4-FFF2-40B4-BE49-F238E27FC236}">
                <a16:creationId xmlns:a16="http://schemas.microsoft.com/office/drawing/2014/main" id="{0109414A-CFC2-5291-FF0B-447504C50C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24" y="2360660"/>
            <a:ext cx="6966230" cy="561600"/>
          </a:xfrm>
          <a:prstGeom prst="rect">
            <a:avLst/>
          </a:prstGeom>
        </p:spPr>
      </p:pic>
      <p:pic>
        <p:nvPicPr>
          <p:cNvPr id="22" name="Picture 21">
            <a:extLst>
              <a:ext uri="{FF2B5EF4-FFF2-40B4-BE49-F238E27FC236}">
                <a16:creationId xmlns:a16="http://schemas.microsoft.com/office/drawing/2014/main" id="{8F5C1424-A4D5-4D38-6636-E432A5555B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524" y="3355391"/>
            <a:ext cx="3515591" cy="381600"/>
          </a:xfrm>
          <a:prstGeom prst="rect">
            <a:avLst/>
          </a:prstGeom>
        </p:spPr>
      </p:pic>
      <p:pic>
        <p:nvPicPr>
          <p:cNvPr id="24" name="Picture 23">
            <a:extLst>
              <a:ext uri="{FF2B5EF4-FFF2-40B4-BE49-F238E27FC236}">
                <a16:creationId xmlns:a16="http://schemas.microsoft.com/office/drawing/2014/main" id="{80B262C3-DC01-1F62-5316-31FF8F8D22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3321" y="3355391"/>
            <a:ext cx="4441174" cy="381600"/>
          </a:xfrm>
          <a:prstGeom prst="rect">
            <a:avLst/>
          </a:prstGeom>
        </p:spPr>
      </p:pic>
    </p:spTree>
    <p:extLst>
      <p:ext uri="{BB962C8B-B14F-4D97-AF65-F5344CB8AC3E}">
        <p14:creationId xmlns:p14="http://schemas.microsoft.com/office/powerpoint/2010/main" val="2183330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EEEA9D-92BA-CA83-CC7B-C9997B732783}"/>
              </a:ext>
            </a:extLst>
          </p:cNvPr>
          <p:cNvSpPr>
            <a:spLocks noGrp="1"/>
          </p:cNvSpPr>
          <p:nvPr>
            <p:ph idx="1"/>
          </p:nvPr>
        </p:nvSpPr>
        <p:spPr>
          <a:xfrm>
            <a:off x="639524" y="2188800"/>
            <a:ext cx="10515600" cy="1995941"/>
          </a:xfrm>
        </p:spPr>
        <p:txBody>
          <a:bodyPr/>
          <a:lstStyle/>
          <a:p>
            <a:pPr marL="0" indent="0">
              <a:lnSpc>
                <a:spcPct val="100000"/>
              </a:lnSpc>
              <a:buNone/>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Character can be described as positive values and qualities that help us manage different situations.  Character helps us decide: What matters here? What is the right thing to do?  </a:t>
            </a:r>
          </a:p>
          <a:p>
            <a:pPr marL="0" indent="0">
              <a:lnSpc>
                <a:spcPct val="100000"/>
              </a:lnSpc>
              <a:buNone/>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Character is developed over time, in a range of contexts (home, school, college, work) and through different situations (with family, friends, peers and colleagues), including known and unknown or unpredictable events</a:t>
            </a:r>
            <a:r>
              <a:rPr lang="en-GB" sz="1800" dirty="0">
                <a:solidFill>
                  <a:srgbClr val="005B6C"/>
                </a:solidFill>
                <a:latin typeface="Arial" panose="020B0604020202020204" pitchFamily="34" charset="0"/>
                <a:ea typeface="Calibri" panose="020F0502020204030204" pitchFamily="34" charset="0"/>
                <a:cs typeface="Arial" panose="020B0604020202020204" pitchFamily="34" charset="0"/>
              </a:rPr>
              <a:t>.</a:t>
            </a:r>
            <a:endPar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Logo&#10;&#10;Description automatically generated with medium confidence">
            <a:extLst>
              <a:ext uri="{FF2B5EF4-FFF2-40B4-BE49-F238E27FC236}">
                <a16:creationId xmlns:a16="http://schemas.microsoft.com/office/drawing/2014/main" id="{C1E70B61-CD29-C13A-F5A5-937A0A33B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15" name="Picture 14" descr="A picture containing uniform, clothing&#10;&#10;Description automatically generated">
            <a:extLst>
              <a:ext uri="{FF2B5EF4-FFF2-40B4-BE49-F238E27FC236}">
                <a16:creationId xmlns:a16="http://schemas.microsoft.com/office/drawing/2014/main" id="{549A09D2-C2A8-6CDC-3842-5F337E0389FE}"/>
              </a:ext>
            </a:extLst>
          </p:cNvPr>
          <p:cNvPicPr>
            <a:picLocks noChangeAspect="1"/>
          </p:cNvPicPr>
          <p:nvPr/>
        </p:nvPicPr>
        <p:blipFill rotWithShape="1">
          <a:blip r:embed="rId5">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16" name="Rectangle 15">
            <a:extLst>
              <a:ext uri="{FF2B5EF4-FFF2-40B4-BE49-F238E27FC236}">
                <a16:creationId xmlns:a16="http://schemas.microsoft.com/office/drawing/2014/main" id="{A450ECE3-B707-EB15-4FA6-F6CE15A68C6F}"/>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2664D9-868B-F5FF-BF5D-060D3B064823}"/>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89BFFF6-ED36-ACBD-6047-A08EB53D60F5}"/>
              </a:ext>
            </a:extLst>
          </p:cNvPr>
          <p:cNvPicPr>
            <a:picLocks noChangeAspect="1"/>
          </p:cNvPicPr>
          <p:nvPr/>
        </p:nvPicPr>
        <p:blipFill>
          <a:blip r:embed="rId6"/>
          <a:stretch>
            <a:fillRect/>
          </a:stretch>
        </p:blipFill>
        <p:spPr>
          <a:xfrm>
            <a:off x="10812461" y="511368"/>
            <a:ext cx="309087" cy="369332"/>
          </a:xfrm>
          <a:prstGeom prst="rect">
            <a:avLst/>
          </a:prstGeom>
        </p:spPr>
      </p:pic>
      <p:sp>
        <p:nvSpPr>
          <p:cNvPr id="19" name="TextBox 18">
            <a:extLst>
              <a:ext uri="{FF2B5EF4-FFF2-40B4-BE49-F238E27FC236}">
                <a16:creationId xmlns:a16="http://schemas.microsoft.com/office/drawing/2014/main" id="{2D6963E5-921D-55F7-D435-4BC546886F5D}"/>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5 mins</a:t>
            </a:r>
          </a:p>
        </p:txBody>
      </p:sp>
      <p:sp>
        <p:nvSpPr>
          <p:cNvPr id="20" name="object 49">
            <a:extLst>
              <a:ext uri="{FF2B5EF4-FFF2-40B4-BE49-F238E27FC236}">
                <a16:creationId xmlns:a16="http://schemas.microsoft.com/office/drawing/2014/main" id="{35B2893D-A65B-BA63-4472-49E1318EF1CD}"/>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14</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21" name="Picture 20" descr="A black and white sign&#10;&#10;Description automatically generated with medium confidence">
            <a:extLst>
              <a:ext uri="{FF2B5EF4-FFF2-40B4-BE49-F238E27FC236}">
                <a16:creationId xmlns:a16="http://schemas.microsoft.com/office/drawing/2014/main" id="{4B5ED368-6BB8-BDD0-E2CC-3AA9F8FAC3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pic>
        <p:nvPicPr>
          <p:cNvPr id="4" name="Picture 3">
            <a:extLst>
              <a:ext uri="{FF2B5EF4-FFF2-40B4-BE49-F238E27FC236}">
                <a16:creationId xmlns:a16="http://schemas.microsoft.com/office/drawing/2014/main" id="{5F4F4636-DD31-2013-A8BD-C50E2D4BA8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525" y="1314000"/>
            <a:ext cx="5698800" cy="561517"/>
          </a:xfrm>
          <a:prstGeom prst="rect">
            <a:avLst/>
          </a:prstGeom>
        </p:spPr>
      </p:pic>
      <p:sp>
        <p:nvSpPr>
          <p:cNvPr id="5" name="TextBox 4">
            <a:extLst>
              <a:ext uri="{FF2B5EF4-FFF2-40B4-BE49-F238E27FC236}">
                <a16:creationId xmlns:a16="http://schemas.microsoft.com/office/drawing/2014/main" id="{2CB26697-04A8-D27E-4BD1-F9B8A897F65E}"/>
              </a:ext>
            </a:extLst>
          </p:cNvPr>
          <p:cNvSpPr txBox="1"/>
          <p:nvPr/>
        </p:nvSpPr>
        <p:spPr>
          <a:xfrm>
            <a:off x="639524" y="4836114"/>
            <a:ext cx="9086367" cy="707886"/>
          </a:xfrm>
          <a:prstGeom prst="rect">
            <a:avLst/>
          </a:prstGeom>
          <a:noFill/>
        </p:spPr>
        <p:txBody>
          <a:bodyPr wrap="square" rtlCol="0">
            <a:spAutoFit/>
          </a:bodyPr>
          <a:lstStyle/>
          <a:p>
            <a:r>
              <a:rPr lang="en-GB" sz="2000" dirty="0">
                <a:solidFill>
                  <a:srgbClr val="005B6C"/>
                </a:solidFill>
                <a:effectLst/>
                <a:latin typeface="Arial" panose="020B0604020202020204" pitchFamily="34" charset="0"/>
                <a:ea typeface="Calibri" panose="020F0502020204030204" pitchFamily="34" charset="0"/>
                <a:cs typeface="Arial" panose="020B0604020202020204" pitchFamily="34" charset="0"/>
              </a:rPr>
              <a:t>Employers (for many different roles) are looking for people with these character traits, including the British Army. </a:t>
            </a:r>
          </a:p>
        </p:txBody>
      </p:sp>
      <p:pic>
        <p:nvPicPr>
          <p:cNvPr id="7" name="Picture 6">
            <a:extLst>
              <a:ext uri="{FF2B5EF4-FFF2-40B4-BE49-F238E27FC236}">
                <a16:creationId xmlns:a16="http://schemas.microsoft.com/office/drawing/2014/main" id="{683556CD-54D7-1B98-094D-2501C09DD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24" y="4116424"/>
            <a:ext cx="8070453" cy="381600"/>
          </a:xfrm>
          <a:prstGeom prst="rect">
            <a:avLst/>
          </a:prstGeom>
        </p:spPr>
      </p:pic>
      <p:sp>
        <p:nvSpPr>
          <p:cNvPr id="2" name="Rectangle 1">
            <a:extLst>
              <a:ext uri="{FF2B5EF4-FFF2-40B4-BE49-F238E27FC236}">
                <a16:creationId xmlns:a16="http://schemas.microsoft.com/office/drawing/2014/main" id="{BB07EF8D-F48F-D062-BE6A-AD5C2CC851E5}"/>
              </a:ext>
            </a:extLst>
          </p:cNvPr>
          <p:cNvSpPr/>
          <p:nvPr/>
        </p:nvSpPr>
        <p:spPr>
          <a:xfrm>
            <a:off x="639524" y="2188800"/>
            <a:ext cx="10482024" cy="1589534"/>
          </a:xfrm>
          <a:prstGeom prst="rect">
            <a:avLst/>
          </a:prstGeom>
          <a:solidFill>
            <a:schemeClr val="bg1"/>
          </a:solidFill>
          <a:ln w="3175">
            <a:solidFill>
              <a:srgbClr val="E8AB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5B6C"/>
                </a:solidFill>
                <a:latin typeface="Arial" panose="020B0604020202020204" pitchFamily="34" charset="0"/>
                <a:cs typeface="Arial" panose="020B0604020202020204" pitchFamily="34" charset="0"/>
              </a:rPr>
              <a:t>Click to reveal</a:t>
            </a:r>
          </a:p>
        </p:txBody>
      </p:sp>
    </p:spTree>
    <p:extLst>
      <p:ext uri="{BB962C8B-B14F-4D97-AF65-F5344CB8AC3E}">
        <p14:creationId xmlns:p14="http://schemas.microsoft.com/office/powerpoint/2010/main" val="221728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18B3C-1D90-FBC0-61CE-FDAC44852580}"/>
              </a:ext>
            </a:extLst>
          </p:cNvPr>
          <p:cNvSpPr>
            <a:spLocks noGrp="1"/>
          </p:cNvSpPr>
          <p:nvPr>
            <p:ph idx="1"/>
          </p:nvPr>
        </p:nvSpPr>
        <p:spPr>
          <a:xfrm>
            <a:off x="640799" y="2660400"/>
            <a:ext cx="8226625" cy="2575017"/>
          </a:xfrm>
        </p:spPr>
        <p:txBody>
          <a:bodyPr/>
          <a:lstStyle/>
          <a:p>
            <a:pPr marL="0" indent="0">
              <a:lnSpc>
                <a:spcPct val="100000"/>
              </a:lnSpc>
              <a:spcAft>
                <a:spcPts val="1200"/>
              </a:spcAft>
              <a:buNone/>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Join the Army Foundation College to find out more about how to build character, core skills and develop your self-confidence. Hosted by KISS FM radio presenter Jordan Lee, hear directly from ex-AFC students, Junior Soldiers and Instructors about life at the college, what is taught and how to apply. </a:t>
            </a:r>
          </a:p>
          <a:p>
            <a:pPr marL="0" indent="0">
              <a:lnSpc>
                <a:spcPct val="100000"/>
              </a:lnSpc>
              <a:buNone/>
            </a:pPr>
            <a:r>
              <a:rPr lang="en-GB" sz="1800" b="1" dirty="0">
                <a:solidFill>
                  <a:srgbClr val="F57F29"/>
                </a:solidFill>
                <a:effectLst/>
                <a:latin typeface="Arial" panose="020B0604020202020204" pitchFamily="34" charset="0"/>
                <a:ea typeface="Calibri" panose="020F0502020204030204" pitchFamily="34" charset="0"/>
                <a:cs typeface="Arial" panose="020B0604020202020204" pitchFamily="34" charset="0"/>
              </a:rPr>
              <a:t>Date: </a:t>
            </a:r>
            <a:r>
              <a:rPr lang="en-GB" sz="1800" dirty="0">
                <a:solidFill>
                  <a:srgbClr val="F57F29"/>
                </a:solidFill>
                <a:effectLst/>
                <a:latin typeface="Arial" panose="020B0604020202020204" pitchFamily="34" charset="0"/>
                <a:ea typeface="Calibri" panose="020F0502020204030204" pitchFamily="34" charset="0"/>
                <a:cs typeface="Arial" panose="020B0604020202020204" pitchFamily="34" charset="0"/>
              </a:rPr>
              <a:t>17</a:t>
            </a:r>
            <a:r>
              <a:rPr lang="en-GB" sz="1800" baseline="30000" dirty="0">
                <a:solidFill>
                  <a:srgbClr val="F57F29"/>
                </a:solidFill>
                <a:effectLst/>
                <a:latin typeface="Arial" panose="020B0604020202020204" pitchFamily="34" charset="0"/>
                <a:ea typeface="Calibri" panose="020F0502020204030204" pitchFamily="34" charset="0"/>
                <a:cs typeface="Arial" panose="020B0604020202020204" pitchFamily="34" charset="0"/>
              </a:rPr>
              <a:t>th</a:t>
            </a:r>
            <a:r>
              <a:rPr lang="en-GB" sz="1800" dirty="0">
                <a:solidFill>
                  <a:srgbClr val="F57F29"/>
                </a:solidFill>
                <a:effectLst/>
                <a:latin typeface="Arial" panose="020B0604020202020204" pitchFamily="34" charset="0"/>
                <a:ea typeface="Calibri" panose="020F0502020204030204" pitchFamily="34" charset="0"/>
                <a:cs typeface="Arial" panose="020B0604020202020204" pitchFamily="34" charset="0"/>
              </a:rPr>
              <a:t> January 2023</a:t>
            </a:r>
          </a:p>
          <a:p>
            <a:pPr marL="0" indent="0">
              <a:lnSpc>
                <a:spcPct val="100000"/>
              </a:lnSpc>
              <a:buNone/>
            </a:pPr>
            <a:r>
              <a:rPr lang="en-GB" sz="1800" b="1" dirty="0">
                <a:solidFill>
                  <a:srgbClr val="F57F29"/>
                </a:solidFill>
                <a:effectLst/>
                <a:latin typeface="Arial" panose="020B0604020202020204" pitchFamily="34" charset="0"/>
                <a:ea typeface="Calibri" panose="020F0502020204030204" pitchFamily="34" charset="0"/>
                <a:cs typeface="Arial" panose="020B0604020202020204" pitchFamily="34" charset="0"/>
              </a:rPr>
              <a:t>Time: </a:t>
            </a:r>
            <a:r>
              <a:rPr lang="en-GB" sz="1800" dirty="0">
                <a:solidFill>
                  <a:srgbClr val="F57F29"/>
                </a:solidFill>
                <a:effectLst/>
                <a:latin typeface="Arial" panose="020B0604020202020204" pitchFamily="34" charset="0"/>
                <a:ea typeface="Calibri" panose="020F0502020204030204" pitchFamily="34" charset="0"/>
                <a:cs typeface="Arial" panose="020B0604020202020204" pitchFamily="34" charset="0"/>
              </a:rPr>
              <a:t>11am</a:t>
            </a:r>
          </a:p>
          <a:p>
            <a:pPr marL="0" indent="0">
              <a:lnSpc>
                <a:spcPct val="100000"/>
              </a:lnSpc>
              <a:buNone/>
            </a:pPr>
            <a:r>
              <a:rPr lang="en-GB" sz="1800" b="1" dirty="0">
                <a:solidFill>
                  <a:srgbClr val="F57F29"/>
                </a:solidFill>
                <a:effectLst/>
                <a:latin typeface="Arial" panose="020B0604020202020204" pitchFamily="34" charset="0"/>
                <a:ea typeface="Calibri" panose="020F0502020204030204" pitchFamily="34" charset="0"/>
                <a:cs typeface="Arial" panose="020B0604020202020204" pitchFamily="34" charset="0"/>
              </a:rPr>
              <a:t>Place: </a:t>
            </a:r>
            <a:r>
              <a:rPr lang="en-GB" sz="1800" dirty="0">
                <a:solidFill>
                  <a:srgbClr val="F57F29"/>
                </a:solidFill>
                <a:latin typeface="Arial" panose="020B0604020202020204" pitchFamily="34" charset="0"/>
                <a:ea typeface="Calibri" panose="020F0502020204030204" pitchFamily="34" charset="0"/>
                <a:cs typeface="Arial" panose="020B0604020202020204" pitchFamily="34" charset="0"/>
              </a:rPr>
              <a:t>S</a:t>
            </a:r>
            <a:r>
              <a:rPr lang="en-GB" sz="1800" dirty="0">
                <a:solidFill>
                  <a:srgbClr val="F57F29"/>
                </a:solidFill>
                <a:effectLst/>
                <a:latin typeface="Arial" panose="020B0604020202020204" pitchFamily="34" charset="0"/>
                <a:ea typeface="Calibri" panose="020F0502020204030204" pitchFamily="34" charset="0"/>
                <a:cs typeface="Arial" panose="020B0604020202020204" pitchFamily="34" charset="0"/>
              </a:rPr>
              <a:t>treamed live from a school in York.</a:t>
            </a:r>
          </a:p>
        </p:txBody>
      </p:sp>
      <p:pic>
        <p:nvPicPr>
          <p:cNvPr id="5" name="Picture 4" descr="Logo&#10;&#10;Description automatically generated with medium confidence">
            <a:extLst>
              <a:ext uri="{FF2B5EF4-FFF2-40B4-BE49-F238E27FC236}">
                <a16:creationId xmlns:a16="http://schemas.microsoft.com/office/drawing/2014/main" id="{C467D44F-E20B-11BA-5497-59B301731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6" name="Picture 5" descr="A picture containing uniform, clothing&#10;&#10;Description automatically generated">
            <a:extLst>
              <a:ext uri="{FF2B5EF4-FFF2-40B4-BE49-F238E27FC236}">
                <a16:creationId xmlns:a16="http://schemas.microsoft.com/office/drawing/2014/main" id="{2CDC286A-606A-1A23-0530-F8F7E06AAEB5}"/>
              </a:ext>
            </a:extLst>
          </p:cNvPr>
          <p:cNvPicPr>
            <a:picLocks noChangeAspect="1"/>
          </p:cNvPicPr>
          <p:nvPr/>
        </p:nvPicPr>
        <p:blipFill rotWithShape="1">
          <a:blip r:embed="rId4">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7" name="Rectangle 6">
            <a:extLst>
              <a:ext uri="{FF2B5EF4-FFF2-40B4-BE49-F238E27FC236}">
                <a16:creationId xmlns:a16="http://schemas.microsoft.com/office/drawing/2014/main" id="{63294ECF-7F65-4F13-555F-FED68C32C7EF}"/>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6AF6FA-9BE3-59B3-F0E9-653D1D3F83ED}"/>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0D6EB43-9797-3752-1354-97702739D9FF}"/>
              </a:ext>
            </a:extLst>
          </p:cNvPr>
          <p:cNvPicPr>
            <a:picLocks noChangeAspect="1"/>
          </p:cNvPicPr>
          <p:nvPr/>
        </p:nvPicPr>
        <p:blipFill>
          <a:blip r:embed="rId5"/>
          <a:stretch>
            <a:fillRect/>
          </a:stretch>
        </p:blipFill>
        <p:spPr>
          <a:xfrm>
            <a:off x="10812461" y="511368"/>
            <a:ext cx="309087" cy="369332"/>
          </a:xfrm>
          <a:prstGeom prst="rect">
            <a:avLst/>
          </a:prstGeom>
        </p:spPr>
      </p:pic>
      <p:sp>
        <p:nvSpPr>
          <p:cNvPr id="10" name="TextBox 9">
            <a:extLst>
              <a:ext uri="{FF2B5EF4-FFF2-40B4-BE49-F238E27FC236}">
                <a16:creationId xmlns:a16="http://schemas.microsoft.com/office/drawing/2014/main" id="{D1E8BACD-571E-19F6-C1DB-86B8607B816E}"/>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3 mins</a:t>
            </a:r>
          </a:p>
        </p:txBody>
      </p:sp>
      <p:sp>
        <p:nvSpPr>
          <p:cNvPr id="11" name="object 49">
            <a:extLst>
              <a:ext uri="{FF2B5EF4-FFF2-40B4-BE49-F238E27FC236}">
                <a16:creationId xmlns:a16="http://schemas.microsoft.com/office/drawing/2014/main" id="{6BD64E5D-6785-17D5-C50D-59F5F1D398B4}"/>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15</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4" name="Picture 3" descr="A person smiling for the camera&#10;&#10;Description automatically generated with medium confidence">
            <a:extLst>
              <a:ext uri="{FF2B5EF4-FFF2-40B4-BE49-F238E27FC236}">
                <a16:creationId xmlns:a16="http://schemas.microsoft.com/office/drawing/2014/main" id="{00A20B40-3814-8C96-5C45-8E4F550D262F}"/>
              </a:ext>
            </a:extLst>
          </p:cNvPr>
          <p:cNvPicPr>
            <a:picLocks noChangeAspect="1"/>
          </p:cNvPicPr>
          <p:nvPr/>
        </p:nvPicPr>
        <p:blipFill rotWithShape="1">
          <a:blip r:embed="rId6">
            <a:extLst>
              <a:ext uri="{28A0092B-C50C-407E-A947-70E740481C1C}">
                <a14:useLocalDpi xmlns:a14="http://schemas.microsoft.com/office/drawing/2010/main" val="0"/>
              </a:ext>
            </a:extLst>
          </a:blip>
          <a:srcRect l="13195" t="9264" r="28008" b="9418"/>
          <a:stretch/>
        </p:blipFill>
        <p:spPr>
          <a:xfrm>
            <a:off x="8985957" y="2486084"/>
            <a:ext cx="2658394" cy="3057868"/>
          </a:xfrm>
          <a:prstGeom prst="rect">
            <a:avLst/>
          </a:prstGeom>
        </p:spPr>
      </p:pic>
      <p:pic>
        <p:nvPicPr>
          <p:cNvPr id="12" name="Picture 11" descr="A black and white sign&#10;&#10;Description automatically generated with medium confidence">
            <a:extLst>
              <a:ext uri="{FF2B5EF4-FFF2-40B4-BE49-F238E27FC236}">
                <a16:creationId xmlns:a16="http://schemas.microsoft.com/office/drawing/2014/main" id="{E14CBAE9-D944-E2C4-3912-C29A7DFD56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pic>
        <p:nvPicPr>
          <p:cNvPr id="20" name="Picture 19">
            <a:extLst>
              <a:ext uri="{FF2B5EF4-FFF2-40B4-BE49-F238E27FC236}">
                <a16:creationId xmlns:a16="http://schemas.microsoft.com/office/drawing/2014/main" id="{6035CC5C-3E52-DC57-26DB-D6D8D9785B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800" y="1314000"/>
            <a:ext cx="9953481" cy="561600"/>
          </a:xfrm>
          <a:prstGeom prst="rect">
            <a:avLst/>
          </a:prstGeom>
        </p:spPr>
      </p:pic>
      <p:pic>
        <p:nvPicPr>
          <p:cNvPr id="22" name="Picture 21">
            <a:extLst>
              <a:ext uri="{FF2B5EF4-FFF2-40B4-BE49-F238E27FC236}">
                <a16:creationId xmlns:a16="http://schemas.microsoft.com/office/drawing/2014/main" id="{4A3F06D8-CEF2-FECA-401C-C54DA34CC9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23" y="1868992"/>
            <a:ext cx="8820000" cy="561707"/>
          </a:xfrm>
          <a:prstGeom prst="rect">
            <a:avLst/>
          </a:prstGeom>
        </p:spPr>
      </p:pic>
    </p:spTree>
    <p:extLst>
      <p:ext uri="{BB962C8B-B14F-4D97-AF65-F5344CB8AC3E}">
        <p14:creationId xmlns:p14="http://schemas.microsoft.com/office/powerpoint/2010/main" val="298589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C467D44F-E20B-11BA-5497-59B301731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6" name="Picture 5" descr="A picture containing uniform, clothing&#10;&#10;Description automatically generated">
            <a:extLst>
              <a:ext uri="{FF2B5EF4-FFF2-40B4-BE49-F238E27FC236}">
                <a16:creationId xmlns:a16="http://schemas.microsoft.com/office/drawing/2014/main" id="{2CDC286A-606A-1A23-0530-F8F7E06AAEB5}"/>
              </a:ext>
            </a:extLst>
          </p:cNvPr>
          <p:cNvPicPr>
            <a:picLocks noChangeAspect="1"/>
          </p:cNvPicPr>
          <p:nvPr/>
        </p:nvPicPr>
        <p:blipFill rotWithShape="1">
          <a:blip r:embed="rId4">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7" name="Rectangle 6">
            <a:extLst>
              <a:ext uri="{FF2B5EF4-FFF2-40B4-BE49-F238E27FC236}">
                <a16:creationId xmlns:a16="http://schemas.microsoft.com/office/drawing/2014/main" id="{63294ECF-7F65-4F13-555F-FED68C32C7EF}"/>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6AF6FA-9BE3-59B3-F0E9-653D1D3F83ED}"/>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0D6EB43-9797-3752-1354-97702739D9FF}"/>
              </a:ext>
            </a:extLst>
          </p:cNvPr>
          <p:cNvPicPr>
            <a:picLocks noChangeAspect="1"/>
          </p:cNvPicPr>
          <p:nvPr/>
        </p:nvPicPr>
        <p:blipFill>
          <a:blip r:embed="rId5"/>
          <a:stretch>
            <a:fillRect/>
          </a:stretch>
        </p:blipFill>
        <p:spPr>
          <a:xfrm>
            <a:off x="10812461" y="511368"/>
            <a:ext cx="309087" cy="369332"/>
          </a:xfrm>
          <a:prstGeom prst="rect">
            <a:avLst/>
          </a:prstGeom>
        </p:spPr>
      </p:pic>
      <p:sp>
        <p:nvSpPr>
          <p:cNvPr id="10" name="TextBox 9">
            <a:extLst>
              <a:ext uri="{FF2B5EF4-FFF2-40B4-BE49-F238E27FC236}">
                <a16:creationId xmlns:a16="http://schemas.microsoft.com/office/drawing/2014/main" id="{D1E8BACD-571E-19F6-C1DB-86B8607B816E}"/>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3 mins</a:t>
            </a:r>
          </a:p>
        </p:txBody>
      </p:sp>
      <p:sp>
        <p:nvSpPr>
          <p:cNvPr id="11" name="object 49">
            <a:extLst>
              <a:ext uri="{FF2B5EF4-FFF2-40B4-BE49-F238E27FC236}">
                <a16:creationId xmlns:a16="http://schemas.microsoft.com/office/drawing/2014/main" id="{6BD64E5D-6785-17D5-C50D-59F5F1D398B4}"/>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16</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12" name="Picture 11" descr="A black and white sign&#10;&#10;Description automatically generated with medium confidence">
            <a:extLst>
              <a:ext uri="{FF2B5EF4-FFF2-40B4-BE49-F238E27FC236}">
                <a16:creationId xmlns:a16="http://schemas.microsoft.com/office/drawing/2014/main" id="{E14CBAE9-D944-E2C4-3912-C29A7DFD5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sp>
        <p:nvSpPr>
          <p:cNvPr id="18" name="TextBox 17">
            <a:extLst>
              <a:ext uri="{FF2B5EF4-FFF2-40B4-BE49-F238E27FC236}">
                <a16:creationId xmlns:a16="http://schemas.microsoft.com/office/drawing/2014/main" id="{5A775510-159B-3D44-627E-C4B1915EABD8}"/>
              </a:ext>
            </a:extLst>
          </p:cNvPr>
          <p:cNvSpPr txBox="1"/>
          <p:nvPr/>
        </p:nvSpPr>
        <p:spPr>
          <a:xfrm>
            <a:off x="1816969" y="3245274"/>
            <a:ext cx="5362764" cy="1200329"/>
          </a:xfrm>
          <a:prstGeom prst="rect">
            <a:avLst/>
          </a:prstGeom>
          <a:noFill/>
        </p:spPr>
        <p:txBody>
          <a:bodyPr wrap="square" rtlCol="0">
            <a:spAutoFit/>
          </a:bodyPr>
          <a:lstStyle/>
          <a:p>
            <a:r>
              <a:rPr lang="en-GB" dirty="0">
                <a:solidFill>
                  <a:srgbClr val="005B6C"/>
                </a:solidFill>
                <a:effectLst/>
                <a:latin typeface="Arial" panose="020B0604020202020204" pitchFamily="34" charset="0"/>
                <a:ea typeface="Calibri" panose="020F0502020204030204" pitchFamily="34" charset="0"/>
                <a:cs typeface="Arial" panose="020B0604020202020204" pitchFamily="34" charset="0"/>
              </a:rPr>
              <a:t>What question would you like to ask the panel of ex-AFC students, Junior Soldiers and Instructors? It can be related to the Army, developing character or a specific question about AFC Harrogate. </a:t>
            </a:r>
            <a:endParaRPr lang="en-GB" dirty="0">
              <a:solidFill>
                <a:srgbClr val="005B6C"/>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EC92D0E-0BDA-A11E-C2CF-1F167004E7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800" y="1314000"/>
            <a:ext cx="9953481" cy="561600"/>
          </a:xfrm>
          <a:prstGeom prst="rect">
            <a:avLst/>
          </a:prstGeom>
        </p:spPr>
      </p:pic>
      <p:pic>
        <p:nvPicPr>
          <p:cNvPr id="16" name="Picture 15">
            <a:extLst>
              <a:ext uri="{FF2B5EF4-FFF2-40B4-BE49-F238E27FC236}">
                <a16:creationId xmlns:a16="http://schemas.microsoft.com/office/drawing/2014/main" id="{D909A7D0-7F97-40F6-D60E-FAD6146EEE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523" y="1866075"/>
            <a:ext cx="8820000" cy="561707"/>
          </a:xfrm>
          <a:prstGeom prst="rect">
            <a:avLst/>
          </a:prstGeom>
        </p:spPr>
      </p:pic>
      <p:pic>
        <p:nvPicPr>
          <p:cNvPr id="19" name="Picture 18" descr="Logo&#10;&#10;Description automatically generated">
            <a:extLst>
              <a:ext uri="{FF2B5EF4-FFF2-40B4-BE49-F238E27FC236}">
                <a16:creationId xmlns:a16="http://schemas.microsoft.com/office/drawing/2014/main" id="{C02CC0D2-177F-D4E7-4451-46A884FDC5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23" y="3310591"/>
            <a:ext cx="1089265" cy="430214"/>
          </a:xfrm>
          <a:prstGeom prst="rect">
            <a:avLst/>
          </a:prstGeom>
        </p:spPr>
      </p:pic>
      <p:pic>
        <p:nvPicPr>
          <p:cNvPr id="3" name="Picture 2" descr="A sign on a brick wall&#10;&#10;Description automatically generated">
            <a:extLst>
              <a:ext uri="{FF2B5EF4-FFF2-40B4-BE49-F238E27FC236}">
                <a16:creationId xmlns:a16="http://schemas.microsoft.com/office/drawing/2014/main" id="{D2FEC4D1-E938-E93D-A6E9-1D3D7EEF02F2}"/>
              </a:ext>
            </a:extLst>
          </p:cNvPr>
          <p:cNvPicPr>
            <a:picLocks noChangeAspect="1"/>
          </p:cNvPicPr>
          <p:nvPr/>
        </p:nvPicPr>
        <p:blipFill rotWithShape="1">
          <a:blip r:embed="rId10">
            <a:extLst>
              <a:ext uri="{28A0092B-C50C-407E-A947-70E740481C1C}">
                <a14:useLocalDpi xmlns:a14="http://schemas.microsoft.com/office/drawing/2010/main" val="0"/>
              </a:ext>
            </a:extLst>
          </a:blip>
          <a:srcRect l="2259" t="6998" r="4148" b="5940"/>
          <a:stretch/>
        </p:blipFill>
        <p:spPr>
          <a:xfrm>
            <a:off x="7265681" y="2537425"/>
            <a:ext cx="4299899" cy="2666753"/>
          </a:xfrm>
          <a:prstGeom prst="rect">
            <a:avLst/>
          </a:prstGeom>
        </p:spPr>
      </p:pic>
    </p:spTree>
    <p:extLst>
      <p:ext uri="{BB962C8B-B14F-4D97-AF65-F5344CB8AC3E}">
        <p14:creationId xmlns:p14="http://schemas.microsoft.com/office/powerpoint/2010/main" val="3337498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rson, person, indoor, crowd&#10;&#10;Description automatically generated">
            <a:extLst>
              <a:ext uri="{FF2B5EF4-FFF2-40B4-BE49-F238E27FC236}">
                <a16:creationId xmlns:a16="http://schemas.microsoft.com/office/drawing/2014/main" id="{9AFC8DF3-4F69-A7BE-E3FD-CDF32D8DA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8534" y="2401096"/>
            <a:ext cx="2778128" cy="1854099"/>
          </a:xfrm>
          <a:prstGeom prst="rect">
            <a:avLst/>
          </a:prstGeom>
        </p:spPr>
      </p:pic>
      <p:pic>
        <p:nvPicPr>
          <p:cNvPr id="13" name="Picture 12" descr="A group of men sitting at a table&#10;&#10;Description automatically generated with medium confidence">
            <a:extLst>
              <a:ext uri="{FF2B5EF4-FFF2-40B4-BE49-F238E27FC236}">
                <a16:creationId xmlns:a16="http://schemas.microsoft.com/office/drawing/2014/main" id="{B3303AFF-BAEE-2AFB-37D7-FA0D4A37DE30}"/>
              </a:ext>
            </a:extLst>
          </p:cNvPr>
          <p:cNvPicPr>
            <a:picLocks noChangeAspect="1"/>
          </p:cNvPicPr>
          <p:nvPr/>
        </p:nvPicPr>
        <p:blipFill rotWithShape="1">
          <a:blip r:embed="rId4">
            <a:extLst>
              <a:ext uri="{28A0092B-C50C-407E-A947-70E740481C1C}">
                <a14:useLocalDpi xmlns:a14="http://schemas.microsoft.com/office/drawing/2010/main" val="0"/>
              </a:ext>
            </a:extLst>
          </a:blip>
          <a:srcRect r="7127"/>
          <a:stretch/>
        </p:blipFill>
        <p:spPr>
          <a:xfrm>
            <a:off x="4447768" y="2401095"/>
            <a:ext cx="3426127" cy="1824895"/>
          </a:xfrm>
          <a:prstGeom prst="rect">
            <a:avLst/>
          </a:prstGeom>
        </p:spPr>
      </p:pic>
      <p:pic>
        <p:nvPicPr>
          <p:cNvPr id="3" name="Picture 2">
            <a:extLst>
              <a:ext uri="{FF2B5EF4-FFF2-40B4-BE49-F238E27FC236}">
                <a16:creationId xmlns:a16="http://schemas.microsoft.com/office/drawing/2014/main" id="{33E02111-C99E-F343-A3D7-F3EAD992D9E5}"/>
              </a:ext>
            </a:extLst>
          </p:cNvPr>
          <p:cNvPicPr>
            <a:picLocks noChangeAspect="1"/>
          </p:cNvPicPr>
          <p:nvPr/>
        </p:nvPicPr>
        <p:blipFill rotWithShape="1">
          <a:blip r:embed="rId5"/>
          <a:srcRect l="17793" r="5548" b="10660"/>
          <a:stretch/>
        </p:blipFill>
        <p:spPr>
          <a:xfrm>
            <a:off x="738607" y="2401096"/>
            <a:ext cx="3177959" cy="1832145"/>
          </a:xfrm>
          <a:prstGeom prst="rect">
            <a:avLst/>
          </a:prstGeom>
        </p:spPr>
      </p:pic>
      <p:pic>
        <p:nvPicPr>
          <p:cNvPr id="6" name="Picture 5" descr="A picture containing uniform, clothing&#10;&#10;Description automatically generated">
            <a:extLst>
              <a:ext uri="{FF2B5EF4-FFF2-40B4-BE49-F238E27FC236}">
                <a16:creationId xmlns:a16="http://schemas.microsoft.com/office/drawing/2014/main" id="{2CDC286A-606A-1A23-0530-F8F7E06AAEB5}"/>
              </a:ext>
            </a:extLst>
          </p:cNvPr>
          <p:cNvPicPr>
            <a:picLocks noChangeAspect="1"/>
          </p:cNvPicPr>
          <p:nvPr/>
        </p:nvPicPr>
        <p:blipFill rotWithShape="1">
          <a:blip r:embed="rId6">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7" name="Rectangle 6">
            <a:extLst>
              <a:ext uri="{FF2B5EF4-FFF2-40B4-BE49-F238E27FC236}">
                <a16:creationId xmlns:a16="http://schemas.microsoft.com/office/drawing/2014/main" id="{63294ECF-7F65-4F13-555F-FED68C32C7EF}"/>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49">
            <a:extLst>
              <a:ext uri="{FF2B5EF4-FFF2-40B4-BE49-F238E27FC236}">
                <a16:creationId xmlns:a16="http://schemas.microsoft.com/office/drawing/2014/main" id="{6BD64E5D-6785-17D5-C50D-59F5F1D398B4}"/>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17</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12" name="Picture 11" descr="A black and white sign&#10;&#10;Description automatically generated with medium confidence">
            <a:extLst>
              <a:ext uri="{FF2B5EF4-FFF2-40B4-BE49-F238E27FC236}">
                <a16:creationId xmlns:a16="http://schemas.microsoft.com/office/drawing/2014/main" id="{E14CBAE9-D944-E2C4-3912-C29A7DFD56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pic>
        <p:nvPicPr>
          <p:cNvPr id="4" name="Picture 3">
            <a:extLst>
              <a:ext uri="{FF2B5EF4-FFF2-40B4-BE49-F238E27FC236}">
                <a16:creationId xmlns:a16="http://schemas.microsoft.com/office/drawing/2014/main" id="{BA32CF71-D904-6867-DF40-E4D3540A81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57" y="1145468"/>
            <a:ext cx="6010315" cy="561600"/>
          </a:xfrm>
          <a:prstGeom prst="rect">
            <a:avLst/>
          </a:prstGeom>
        </p:spPr>
      </p:pic>
      <p:pic>
        <p:nvPicPr>
          <p:cNvPr id="14" name="Picture 13">
            <a:extLst>
              <a:ext uri="{FF2B5EF4-FFF2-40B4-BE49-F238E27FC236}">
                <a16:creationId xmlns:a16="http://schemas.microsoft.com/office/drawing/2014/main" id="{DFDD5245-6AC7-702F-9A42-62431827AF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401" y="1668877"/>
            <a:ext cx="6237345" cy="561600"/>
          </a:xfrm>
          <a:prstGeom prst="rect">
            <a:avLst/>
          </a:prstGeom>
        </p:spPr>
      </p:pic>
      <p:sp>
        <p:nvSpPr>
          <p:cNvPr id="17" name="object 124">
            <a:extLst>
              <a:ext uri="{FF2B5EF4-FFF2-40B4-BE49-F238E27FC236}">
                <a16:creationId xmlns:a16="http://schemas.microsoft.com/office/drawing/2014/main" id="{5F53C0FD-987F-E930-6336-4AF963D84608}"/>
              </a:ext>
            </a:extLst>
          </p:cNvPr>
          <p:cNvSpPr txBox="1"/>
          <p:nvPr/>
        </p:nvSpPr>
        <p:spPr>
          <a:xfrm>
            <a:off x="567415" y="4549991"/>
            <a:ext cx="3833382" cy="1471511"/>
          </a:xfrm>
          <a:prstGeom prst="rect">
            <a:avLst/>
          </a:prstGeom>
          <a:solidFill>
            <a:schemeClr val="bg1"/>
          </a:solidFill>
        </p:spPr>
        <p:txBody>
          <a:bodyPr vert="horz" wrap="square" lIns="180000" tIns="180000" rIns="180000" bIns="180000" rtlCol="0">
            <a:spAutoFit/>
          </a:bodyPr>
          <a:lstStyle/>
          <a:p>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Discover a college experience like</a:t>
            </a:r>
            <a:br>
              <a:rPr lang="en-GB" dirty="0">
                <a:solidFill>
                  <a:srgbClr val="005B6C"/>
                </a:solidFill>
                <a:latin typeface="Arial" panose="020B0604020202020204" pitchFamily="34" charset="0"/>
                <a:ea typeface="Calibri" panose="020F0502020204030204" pitchFamily="34" charset="0"/>
                <a:cs typeface="Arial" panose="020B0604020202020204" pitchFamily="34" charset="0"/>
              </a:rPr>
            </a:br>
            <a:r>
              <a:rPr lang="en-GB" dirty="0">
                <a:solidFill>
                  <a:srgbClr val="005B6C"/>
                </a:solidFill>
                <a:latin typeface="Arial" panose="020B0604020202020204" pitchFamily="34" charset="0"/>
                <a:ea typeface="Calibri" panose="020F0502020204030204" pitchFamily="34" charset="0"/>
                <a:cs typeface="Arial" panose="020B0604020202020204" pitchFamily="34" charset="0"/>
              </a:rPr>
              <a:t>no other for 16 and 17 year olds </a:t>
            </a:r>
            <a:br>
              <a:rPr lang="en-GB" dirty="0">
                <a:solidFill>
                  <a:srgbClr val="005B6C"/>
                </a:solidFill>
                <a:latin typeface="Arial" panose="020B0604020202020204" pitchFamily="34" charset="0"/>
                <a:ea typeface="Calibri" panose="020F0502020204030204" pitchFamily="34" charset="0"/>
                <a:cs typeface="Arial" panose="020B0604020202020204" pitchFamily="34" charset="0"/>
              </a:rPr>
            </a:br>
            <a:r>
              <a:rPr lang="en-GB" dirty="0">
                <a:solidFill>
                  <a:srgbClr val="005B6C"/>
                </a:solidFill>
                <a:latin typeface="Arial" panose="020B0604020202020204" pitchFamily="34" charset="0"/>
                <a:ea typeface="Calibri" panose="020F0502020204030204" pitchFamily="34" charset="0"/>
                <a:cs typeface="Arial" panose="020B0604020202020204" pitchFamily="34" charset="0"/>
              </a:rPr>
              <a:t>starting their career in the British</a:t>
            </a:r>
            <a:br>
              <a:rPr lang="en-GB" dirty="0">
                <a:solidFill>
                  <a:srgbClr val="005B6C"/>
                </a:solidFill>
                <a:latin typeface="Arial" panose="020B0604020202020204" pitchFamily="34" charset="0"/>
                <a:ea typeface="Calibri" panose="020F0502020204030204" pitchFamily="34" charset="0"/>
                <a:cs typeface="Arial" panose="020B0604020202020204" pitchFamily="34" charset="0"/>
              </a:rPr>
            </a:br>
            <a:r>
              <a:rPr lang="en-GB" dirty="0">
                <a:solidFill>
                  <a:srgbClr val="005B6C"/>
                </a:solidFill>
                <a:latin typeface="Arial" panose="020B0604020202020204" pitchFamily="34" charset="0"/>
                <a:ea typeface="Calibri" panose="020F0502020204030204" pitchFamily="34" charset="0"/>
                <a:cs typeface="Arial" panose="020B0604020202020204" pitchFamily="34" charset="0"/>
              </a:rPr>
              <a:t>Army. </a:t>
            </a:r>
            <a:r>
              <a:rPr lang="en-GB" dirty="0">
                <a:solidFill>
                  <a:srgbClr val="005B6C"/>
                </a:solidFill>
                <a:latin typeface="Arial" panose="020B0604020202020204" pitchFamily="34" charset="0"/>
                <a:ea typeface="Calibri" panose="020F0502020204030204" pitchFamily="34" charset="0"/>
                <a:cs typeface="Arial" panose="020B0604020202020204" pitchFamily="34" charset="0"/>
                <a:hlinkClick r:id="rId10"/>
              </a:rPr>
              <a:t>More</a:t>
            </a:r>
            <a:endPar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2D51CC2-D33C-70B3-4040-F5C30DC961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609" y="3907797"/>
            <a:ext cx="2943575" cy="324000"/>
          </a:xfrm>
          <a:prstGeom prst="rect">
            <a:avLst/>
          </a:prstGeom>
        </p:spPr>
      </p:pic>
      <p:pic>
        <p:nvPicPr>
          <p:cNvPr id="24" name="Picture 23">
            <a:extLst>
              <a:ext uri="{FF2B5EF4-FFF2-40B4-BE49-F238E27FC236}">
                <a16:creationId xmlns:a16="http://schemas.microsoft.com/office/drawing/2014/main" id="{9769C6F7-3187-7251-4E9D-470AFA9B35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8609" y="4225991"/>
            <a:ext cx="3177958" cy="324000"/>
          </a:xfrm>
          <a:prstGeom prst="rect">
            <a:avLst/>
          </a:prstGeom>
        </p:spPr>
      </p:pic>
      <p:pic>
        <p:nvPicPr>
          <p:cNvPr id="26" name="Picture 25" descr="A blue sign with white text&#10;&#10;Description automatically generated with medium confidence">
            <a:extLst>
              <a:ext uri="{FF2B5EF4-FFF2-40B4-BE49-F238E27FC236}">
                <a16:creationId xmlns:a16="http://schemas.microsoft.com/office/drawing/2014/main" id="{EE47F94F-0C0C-E4E3-94D0-00191E2C40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47769" y="3909241"/>
            <a:ext cx="2199065" cy="324000"/>
          </a:xfrm>
          <a:prstGeom prst="rect">
            <a:avLst/>
          </a:prstGeom>
        </p:spPr>
      </p:pic>
      <p:pic>
        <p:nvPicPr>
          <p:cNvPr id="28" name="Picture 27">
            <a:extLst>
              <a:ext uri="{FF2B5EF4-FFF2-40B4-BE49-F238E27FC236}">
                <a16:creationId xmlns:a16="http://schemas.microsoft.com/office/drawing/2014/main" id="{90C2D497-7646-1C27-A3DF-49CB06980D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47770" y="4227435"/>
            <a:ext cx="3426127" cy="324000"/>
          </a:xfrm>
          <a:prstGeom prst="rect">
            <a:avLst/>
          </a:prstGeom>
        </p:spPr>
      </p:pic>
      <p:sp>
        <p:nvSpPr>
          <p:cNvPr id="29" name="object 124">
            <a:extLst>
              <a:ext uri="{FF2B5EF4-FFF2-40B4-BE49-F238E27FC236}">
                <a16:creationId xmlns:a16="http://schemas.microsoft.com/office/drawing/2014/main" id="{8B661031-0C8C-14AD-1E2A-CF8F2607C038}"/>
              </a:ext>
            </a:extLst>
          </p:cNvPr>
          <p:cNvSpPr txBox="1"/>
          <p:nvPr/>
        </p:nvSpPr>
        <p:spPr>
          <a:xfrm>
            <a:off x="4269950" y="4549991"/>
            <a:ext cx="3833382" cy="1471511"/>
          </a:xfrm>
          <a:prstGeom prst="rect">
            <a:avLst/>
          </a:prstGeom>
          <a:solidFill>
            <a:schemeClr val="bg1"/>
          </a:solidFill>
        </p:spPr>
        <p:txBody>
          <a:bodyPr vert="horz" wrap="square" lIns="180000" tIns="180000" rIns="180000" bIns="180000" rtlCol="0">
            <a:spAutoFit/>
          </a:bodyPr>
          <a:lstStyle/>
          <a:p>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Receive sponsorship through sixth form and university, before joining the Army in a leadership role. </a:t>
            </a:r>
            <a:r>
              <a:rPr lang="en-GB" dirty="0">
                <a:solidFill>
                  <a:srgbClr val="005B6C"/>
                </a:solidFill>
                <a:latin typeface="Arial" panose="020B0604020202020204" pitchFamily="34" charset="0"/>
                <a:ea typeface="Calibri" panose="020F0502020204030204" pitchFamily="34" charset="0"/>
                <a:cs typeface="Arial" panose="020B0604020202020204" pitchFamily="34" charset="0"/>
                <a:hlinkClick r:id="rId15"/>
              </a:rPr>
              <a:t>More</a:t>
            </a:r>
            <a:endPar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1" name="Picture 30" descr="Logo&#10;&#10;Description automatically generated">
            <a:extLst>
              <a:ext uri="{FF2B5EF4-FFF2-40B4-BE49-F238E27FC236}">
                <a16:creationId xmlns:a16="http://schemas.microsoft.com/office/drawing/2014/main" id="{3E6699BB-12D0-126E-E582-C1CFC32B25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70685" y="3890579"/>
            <a:ext cx="958213" cy="324000"/>
          </a:xfrm>
          <a:prstGeom prst="rect">
            <a:avLst/>
          </a:prstGeom>
        </p:spPr>
      </p:pic>
      <p:pic>
        <p:nvPicPr>
          <p:cNvPr id="33" name="Picture 32">
            <a:extLst>
              <a:ext uri="{FF2B5EF4-FFF2-40B4-BE49-F238E27FC236}">
                <a16:creationId xmlns:a16="http://schemas.microsoft.com/office/drawing/2014/main" id="{E5F295F3-F7F8-8052-891E-057DD3630F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70685" y="4208773"/>
            <a:ext cx="2778128" cy="324000"/>
          </a:xfrm>
          <a:prstGeom prst="rect">
            <a:avLst/>
          </a:prstGeom>
        </p:spPr>
      </p:pic>
      <p:sp>
        <p:nvSpPr>
          <p:cNvPr id="34" name="object 124">
            <a:extLst>
              <a:ext uri="{FF2B5EF4-FFF2-40B4-BE49-F238E27FC236}">
                <a16:creationId xmlns:a16="http://schemas.microsoft.com/office/drawing/2014/main" id="{1C8DDF29-9650-F326-DB05-1C059BBDACD5}"/>
              </a:ext>
            </a:extLst>
          </p:cNvPr>
          <p:cNvSpPr txBox="1"/>
          <p:nvPr/>
        </p:nvSpPr>
        <p:spPr>
          <a:xfrm>
            <a:off x="8177046" y="4549991"/>
            <a:ext cx="3833382" cy="1471511"/>
          </a:xfrm>
          <a:prstGeom prst="rect">
            <a:avLst/>
          </a:prstGeom>
          <a:solidFill>
            <a:schemeClr val="bg1"/>
          </a:solidFill>
        </p:spPr>
        <p:txBody>
          <a:bodyPr vert="horz" wrap="square" lIns="180000" tIns="180000" rIns="180000" bIns="180000" rtlCol="0">
            <a:spAutoFit/>
          </a:bodyPr>
          <a:lstStyle/>
          <a:p>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Explore the 40+ apprenticeship schemes in the British Army, from animal care to vehicle maintenance. </a:t>
            </a:r>
            <a:r>
              <a:rPr lang="en-GB" dirty="0">
                <a:solidFill>
                  <a:srgbClr val="005B6C"/>
                </a:solidFill>
                <a:latin typeface="Arial" panose="020B0604020202020204" pitchFamily="34" charset="0"/>
                <a:ea typeface="Calibri" panose="020F0502020204030204" pitchFamily="34" charset="0"/>
                <a:cs typeface="Arial" panose="020B0604020202020204" pitchFamily="34" charset="0"/>
                <a:hlinkClick r:id="rId18"/>
              </a:rPr>
              <a:t>More</a:t>
            </a:r>
            <a:endPar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C467D44F-E20B-11BA-5497-59B3017310A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spTree>
    <p:extLst>
      <p:ext uri="{BB962C8B-B14F-4D97-AF65-F5344CB8AC3E}">
        <p14:creationId xmlns:p14="http://schemas.microsoft.com/office/powerpoint/2010/main" val="4227006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uniform, clothing&#10;&#10;Description automatically generated">
            <a:extLst>
              <a:ext uri="{FF2B5EF4-FFF2-40B4-BE49-F238E27FC236}">
                <a16:creationId xmlns:a16="http://schemas.microsoft.com/office/drawing/2014/main" id="{C7B54E9D-03D0-E4AB-4344-8C5433B2B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Logo, company name&#10;&#10;Description automatically generated">
            <a:extLst>
              <a:ext uri="{FF2B5EF4-FFF2-40B4-BE49-F238E27FC236}">
                <a16:creationId xmlns:a16="http://schemas.microsoft.com/office/drawing/2014/main" id="{C4C5E3DD-0084-1974-2781-80FE36337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750" y="814457"/>
            <a:ext cx="5016500" cy="4699000"/>
          </a:xfrm>
          <a:prstGeom prst="rect">
            <a:avLst/>
          </a:prstGeom>
        </p:spPr>
      </p:pic>
      <p:sp>
        <p:nvSpPr>
          <p:cNvPr id="2" name="object 4">
            <a:extLst>
              <a:ext uri="{FF2B5EF4-FFF2-40B4-BE49-F238E27FC236}">
                <a16:creationId xmlns:a16="http://schemas.microsoft.com/office/drawing/2014/main" id="{515DB7AD-6BD1-C621-EAF8-0DCA7EBFD314}"/>
              </a:ext>
            </a:extLst>
          </p:cNvPr>
          <p:cNvSpPr/>
          <p:nvPr/>
        </p:nvSpPr>
        <p:spPr>
          <a:xfrm>
            <a:off x="639524" y="515982"/>
            <a:ext cx="1629543" cy="400717"/>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9828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uniform, clothing&#10;&#10;Description automatically generated">
            <a:extLst>
              <a:ext uri="{FF2B5EF4-FFF2-40B4-BE49-F238E27FC236}">
                <a16:creationId xmlns:a16="http://schemas.microsoft.com/office/drawing/2014/main" id="{11FDB7F5-A344-959E-109F-4B4F140D4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CA1A0DA-A3B1-9DF2-C78F-85B06B00B051}"/>
              </a:ext>
            </a:extLst>
          </p:cNvPr>
          <p:cNvSpPr/>
          <p:nvPr/>
        </p:nvSpPr>
        <p:spPr>
          <a:xfrm>
            <a:off x="0" y="1151467"/>
            <a:ext cx="12191999" cy="42603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161BD2-4B8D-E045-8018-EA798B5D116D}"/>
              </a:ext>
            </a:extLst>
          </p:cNvPr>
          <p:cNvSpPr>
            <a:spLocks noGrp="1"/>
          </p:cNvSpPr>
          <p:nvPr>
            <p:ph idx="1"/>
          </p:nvPr>
        </p:nvSpPr>
        <p:spPr>
          <a:xfrm>
            <a:off x="612000" y="2160002"/>
            <a:ext cx="10940476" cy="2886132"/>
          </a:xfrm>
          <a:solidFill>
            <a:schemeClr val="bg1"/>
          </a:solidFill>
        </p:spPr>
        <p:txBody>
          <a:bodyPr tIns="144000" bIns="144000"/>
          <a:lstStyle/>
          <a:p>
            <a:pPr marL="342900" lvl="0" indent="-342900">
              <a:lnSpc>
                <a:spcPct val="100000"/>
              </a:lnSpc>
              <a:buFont typeface="Symbol" panose="05050102010706020507" pitchFamily="18" charset="2"/>
              <a:buChar char=""/>
            </a:pPr>
            <a:r>
              <a:rPr lang="en-GB" sz="2000" dirty="0">
                <a:solidFill>
                  <a:srgbClr val="005B6C"/>
                </a:solidFill>
                <a:effectLst/>
                <a:latin typeface="Arial" panose="020B0604020202020204" pitchFamily="34" charset="0"/>
                <a:ea typeface="Calibri" panose="020F0502020204030204" pitchFamily="34" charset="0"/>
                <a:cs typeface="Arial" panose="020B0604020202020204" pitchFamily="34" charset="0"/>
              </a:rPr>
              <a:t>To prepare for and inspire students (aged 15-16) to attend a live assembly from AFC Harrogate </a:t>
            </a:r>
          </a:p>
          <a:p>
            <a:pPr marL="342900" lvl="0" indent="-342900">
              <a:lnSpc>
                <a:spcPct val="100000"/>
              </a:lnSpc>
              <a:buFont typeface="Symbol" panose="05050102010706020507" pitchFamily="18" charset="2"/>
              <a:buChar char=""/>
            </a:pPr>
            <a:r>
              <a:rPr lang="en-GB" sz="2000" dirty="0">
                <a:solidFill>
                  <a:srgbClr val="005B6C"/>
                </a:solidFill>
                <a:effectLst/>
                <a:latin typeface="Arial" panose="020B0604020202020204" pitchFamily="34" charset="0"/>
                <a:ea typeface="Calibri" panose="020F0502020204030204" pitchFamily="34" charset="0"/>
                <a:cs typeface="Arial" panose="020B0604020202020204" pitchFamily="34" charset="0"/>
              </a:rPr>
              <a:t>To introduce the concept of ‘character’ and how it relates to career preparation </a:t>
            </a:r>
          </a:p>
          <a:p>
            <a:pPr marL="342900" lvl="0" indent="-342900">
              <a:lnSpc>
                <a:spcPct val="100000"/>
              </a:lnSpc>
              <a:buFont typeface="Symbol" panose="05050102010706020507" pitchFamily="18" charset="2"/>
              <a:buChar char=""/>
            </a:pPr>
            <a:r>
              <a:rPr lang="en-GB" sz="2000" dirty="0">
                <a:solidFill>
                  <a:srgbClr val="005B6C"/>
                </a:solidFill>
                <a:effectLst/>
                <a:latin typeface="Arial" panose="020B0604020202020204" pitchFamily="34" charset="0"/>
                <a:ea typeface="Calibri" panose="020F0502020204030204" pitchFamily="34" charset="0"/>
                <a:cs typeface="Arial" panose="020B0604020202020204" pitchFamily="34" charset="0"/>
              </a:rPr>
              <a:t>To support students to recognise aspects of ‘character’ in themselves and others</a:t>
            </a:r>
          </a:p>
          <a:p>
            <a:pPr marL="342900" lvl="0" indent="-342900">
              <a:lnSpc>
                <a:spcPct val="100000"/>
              </a:lnSpc>
              <a:buFont typeface="Symbol" panose="05050102010706020507" pitchFamily="18" charset="2"/>
              <a:buChar char=""/>
            </a:pPr>
            <a:r>
              <a:rPr lang="en-GB" sz="2000" dirty="0">
                <a:solidFill>
                  <a:srgbClr val="005B6C"/>
                </a:solidFill>
                <a:effectLst/>
                <a:latin typeface="Arial" panose="020B0604020202020204" pitchFamily="34" charset="0"/>
                <a:ea typeface="Calibri" panose="020F0502020204030204" pitchFamily="34" charset="0"/>
                <a:cs typeface="Arial" panose="020B0604020202020204" pitchFamily="34" charset="0"/>
              </a:rPr>
              <a:t>To help students consider how emotional intelligence, critical thinking and problem solving are all aspects of character building and are key transferable skills </a:t>
            </a:r>
          </a:p>
        </p:txBody>
      </p:sp>
      <p:sp>
        <p:nvSpPr>
          <p:cNvPr id="4" name="object 3">
            <a:extLst>
              <a:ext uri="{FF2B5EF4-FFF2-40B4-BE49-F238E27FC236}">
                <a16:creationId xmlns:a16="http://schemas.microsoft.com/office/drawing/2014/main" id="{D114F45E-4CD2-C73B-4CA0-14EA7DFD682D}"/>
              </a:ext>
            </a:extLst>
          </p:cNvPr>
          <p:cNvSpPr/>
          <p:nvPr/>
        </p:nvSpPr>
        <p:spPr>
          <a:xfrm>
            <a:off x="10803467" y="5685659"/>
            <a:ext cx="878646" cy="78845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4">
            <a:extLst>
              <a:ext uri="{FF2B5EF4-FFF2-40B4-BE49-F238E27FC236}">
                <a16:creationId xmlns:a16="http://schemas.microsoft.com/office/drawing/2014/main" id="{BD6BBEB6-B61F-993C-4F80-E3DC69B1FB25}"/>
              </a:ext>
            </a:extLst>
          </p:cNvPr>
          <p:cNvSpPr/>
          <p:nvPr/>
        </p:nvSpPr>
        <p:spPr>
          <a:xfrm>
            <a:off x="639524" y="515982"/>
            <a:ext cx="1629543" cy="400717"/>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49">
            <a:extLst>
              <a:ext uri="{FF2B5EF4-FFF2-40B4-BE49-F238E27FC236}">
                <a16:creationId xmlns:a16="http://schemas.microsoft.com/office/drawing/2014/main" id="{B461605B-C272-CC56-92EA-C86E5C123E66}"/>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chemeClr val="bg1"/>
                </a:solidFill>
                <a:latin typeface="Arial"/>
                <a:cs typeface="Arial"/>
              </a:rPr>
              <a:pPr marL="25400">
                <a:lnSpc>
                  <a:spcPts val="1425"/>
                </a:lnSpc>
                <a:tabLst>
                  <a:tab pos="321310" algn="l"/>
                </a:tabLst>
              </a:pPr>
              <a:t>2</a:t>
            </a:fld>
            <a:r>
              <a:rPr lang="en-US" sz="1200" b="1" dirty="0">
                <a:solidFill>
                  <a:schemeClr val="bg1"/>
                </a:solidFill>
                <a:latin typeface="Arial"/>
                <a:cs typeface="Arial"/>
              </a:rPr>
              <a:t>	</a:t>
            </a:r>
            <a:r>
              <a:rPr lang="en-US" sz="1200" dirty="0">
                <a:solidFill>
                  <a:schemeClr val="bg1"/>
                </a:solidFill>
              </a:rPr>
              <a:t>| SURVIVAL CHALLENGE</a:t>
            </a:r>
            <a:endParaRPr lang="en-US" sz="1200" spc="-5" dirty="0">
              <a:solidFill>
                <a:schemeClr val="bg1"/>
              </a:solidFill>
            </a:endParaRPr>
          </a:p>
        </p:txBody>
      </p:sp>
      <p:pic>
        <p:nvPicPr>
          <p:cNvPr id="8" name="Picture 7">
            <a:extLst>
              <a:ext uri="{FF2B5EF4-FFF2-40B4-BE49-F238E27FC236}">
                <a16:creationId xmlns:a16="http://schemas.microsoft.com/office/drawing/2014/main" id="{56ACF64F-72CA-2D4C-3E6D-67CCBE7D8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99" y="1599722"/>
            <a:ext cx="7772400" cy="560280"/>
          </a:xfrm>
          <a:prstGeom prst="rect">
            <a:avLst/>
          </a:prstGeom>
        </p:spPr>
      </p:pic>
    </p:spTree>
    <p:extLst>
      <p:ext uri="{BB962C8B-B14F-4D97-AF65-F5344CB8AC3E}">
        <p14:creationId xmlns:p14="http://schemas.microsoft.com/office/powerpoint/2010/main" val="2467516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F9E0FB-4278-1D4E-11B0-E0AAF6BBC865}"/>
              </a:ext>
            </a:extLst>
          </p:cNvPr>
          <p:cNvSpPr>
            <a:spLocks noGrp="1"/>
          </p:cNvSpPr>
          <p:nvPr>
            <p:ph idx="1"/>
          </p:nvPr>
        </p:nvSpPr>
        <p:spPr>
          <a:xfrm>
            <a:off x="639524" y="2660400"/>
            <a:ext cx="10515600" cy="3386473"/>
          </a:xfrm>
        </p:spPr>
        <p:txBody>
          <a:bodyPr/>
          <a:lstStyle/>
          <a:p>
            <a:pPr marL="0" indent="0">
              <a:lnSpc>
                <a:spcPct val="100000"/>
              </a:lnSpc>
              <a:buNone/>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It is important students feel able and supported to participate. Recognise that some students may be finding future options difficult to decide on, and that this can be worrying or stressful. They may also have stereotypes or pre-conceived judgements that can influence their thinking. Take time to create or remind students of ground rules, including:</a:t>
            </a:r>
          </a:p>
          <a:p>
            <a:pPr lvl="0">
              <a:lnSpc>
                <a:spcPct val="100000"/>
              </a:lnSpc>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to listen to and respect each other’s views</a:t>
            </a:r>
          </a:p>
          <a:p>
            <a:pPr lvl="0">
              <a:lnSpc>
                <a:spcPct val="100000"/>
              </a:lnSpc>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avoiding making assumptions about people, their background, and experiences</a:t>
            </a:r>
          </a:p>
          <a:p>
            <a:pPr lvl="0">
              <a:lnSpc>
                <a:spcPct val="100000"/>
              </a:lnSpc>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the importance of not using personal examples or examples of anyone in the class</a:t>
            </a:r>
          </a:p>
          <a:p>
            <a:pPr lvl="0">
              <a:lnSpc>
                <a:spcPct val="100000"/>
              </a:lnSpc>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allowing the ‘right to pass’ </a:t>
            </a:r>
          </a:p>
          <a:p>
            <a:pPr lvl="0">
              <a:lnSpc>
                <a:spcPct val="100000"/>
              </a:lnSpc>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remembering it is ok to for help and advice or seek further information if they need it.</a:t>
            </a:r>
          </a:p>
          <a:p>
            <a:endParaRPr lang="en-GB" dirty="0"/>
          </a:p>
        </p:txBody>
      </p:sp>
      <p:pic>
        <p:nvPicPr>
          <p:cNvPr id="10" name="Picture 9" descr="A picture containing uniform, clothing&#10;&#10;Description automatically generated">
            <a:extLst>
              <a:ext uri="{FF2B5EF4-FFF2-40B4-BE49-F238E27FC236}">
                <a16:creationId xmlns:a16="http://schemas.microsoft.com/office/drawing/2014/main" id="{E6F0C02F-4861-F57F-3A08-DE62B4E45A47}"/>
              </a:ext>
            </a:extLst>
          </p:cNvPr>
          <p:cNvPicPr>
            <a:picLocks noChangeAspect="1"/>
          </p:cNvPicPr>
          <p:nvPr/>
        </p:nvPicPr>
        <p:blipFill rotWithShape="1">
          <a:blip r:embed="rId2">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11" name="Rectangle 10">
            <a:extLst>
              <a:ext uri="{FF2B5EF4-FFF2-40B4-BE49-F238E27FC236}">
                <a16:creationId xmlns:a16="http://schemas.microsoft.com/office/drawing/2014/main" id="{6F52917E-DEB3-D0F9-2751-BBBDC1C73758}"/>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and white sign&#10;&#10;Description automatically generated with medium confidence">
            <a:extLst>
              <a:ext uri="{FF2B5EF4-FFF2-40B4-BE49-F238E27FC236}">
                <a16:creationId xmlns:a16="http://schemas.microsoft.com/office/drawing/2014/main" id="{5147E09C-88EF-1B65-43E4-94C0CD481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pic>
        <p:nvPicPr>
          <p:cNvPr id="17" name="Picture 16" descr="Logo&#10;&#10;Description automatically generated with medium confidence">
            <a:extLst>
              <a:ext uri="{FF2B5EF4-FFF2-40B4-BE49-F238E27FC236}">
                <a16:creationId xmlns:a16="http://schemas.microsoft.com/office/drawing/2014/main" id="{2DC83A47-FB70-6240-C442-249F8BFD0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sp>
        <p:nvSpPr>
          <p:cNvPr id="2" name="object 49">
            <a:extLst>
              <a:ext uri="{FF2B5EF4-FFF2-40B4-BE49-F238E27FC236}">
                <a16:creationId xmlns:a16="http://schemas.microsoft.com/office/drawing/2014/main" id="{4F690E58-A059-CC46-CF9A-EAFFD48A4092}"/>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3</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13" name="Picture 12">
            <a:extLst>
              <a:ext uri="{FF2B5EF4-FFF2-40B4-BE49-F238E27FC236}">
                <a16:creationId xmlns:a16="http://schemas.microsoft.com/office/drawing/2014/main" id="{31721C5E-9AFB-7678-1215-23C7DA388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22" y="1314000"/>
            <a:ext cx="8722800" cy="561604"/>
          </a:xfrm>
          <a:prstGeom prst="rect">
            <a:avLst/>
          </a:prstGeom>
        </p:spPr>
      </p:pic>
      <p:pic>
        <p:nvPicPr>
          <p:cNvPr id="16" name="Picture 15">
            <a:extLst>
              <a:ext uri="{FF2B5EF4-FFF2-40B4-BE49-F238E27FC236}">
                <a16:creationId xmlns:a16="http://schemas.microsoft.com/office/drawing/2014/main" id="{9977B958-2C9A-E9B4-2B99-E7BC356578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22" y="1864932"/>
            <a:ext cx="6727251" cy="561600"/>
          </a:xfrm>
          <a:prstGeom prst="rect">
            <a:avLst/>
          </a:prstGeom>
        </p:spPr>
      </p:pic>
    </p:spTree>
    <p:extLst>
      <p:ext uri="{BB962C8B-B14F-4D97-AF65-F5344CB8AC3E}">
        <p14:creationId xmlns:p14="http://schemas.microsoft.com/office/powerpoint/2010/main" val="1673580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18E6BF-244D-33BD-03C9-4679B1D25B20}"/>
              </a:ext>
            </a:extLst>
          </p:cNvPr>
          <p:cNvSpPr>
            <a:spLocks noGrp="1"/>
          </p:cNvSpPr>
          <p:nvPr>
            <p:ph idx="1"/>
          </p:nvPr>
        </p:nvSpPr>
        <p:spPr>
          <a:xfrm>
            <a:off x="640800" y="2189602"/>
            <a:ext cx="10767200" cy="3737065"/>
          </a:xfrm>
        </p:spPr>
        <p:txBody>
          <a:bodyPr>
            <a:normAutofit/>
          </a:bodyPr>
          <a:lstStyle/>
          <a:p>
            <a:pPr marL="0" indent="0">
              <a:buNone/>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A charity hiking trip has been organised in the Yorkshire Dales, with lots of people taking part, including four Army group leaders: Private Arden, Lance Corporal Maxi, Sergeant Alva and Captain Halston.</a:t>
            </a:r>
          </a:p>
          <a:p>
            <a:pPr marL="0" indent="0">
              <a:spcAft>
                <a:spcPts val="1200"/>
              </a:spcAft>
              <a:buNone/>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The first day starts well but then as the day goes on, the weather starts to turn and a sudden storm begins to make the trek increasingly difficult. </a:t>
            </a:r>
          </a:p>
          <a:p>
            <a:pPr marL="0" indent="0">
              <a:buNone/>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One of the group falls, injuring their ankle and can't walk any further. There is no mobile phone signal  and the person is in a lot of pain. As the storm continues panic breaks out amongst the group, with some wanting to leave the group and get off of the trek. Two of the group begin arguing and it looks like a fight may break out. Meanwhile the injured person is shivering. The rain is pelting down and the temperature has dropped. Very soon it is going to start getting dark. </a:t>
            </a:r>
            <a:endParaRPr lang="en-GB" sz="1800" dirty="0">
              <a:solidFill>
                <a:srgbClr val="005B6C"/>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GB" sz="1800" dirty="0">
                <a:solidFill>
                  <a:srgbClr val="005B6C"/>
                </a:solidFill>
                <a:effectLst/>
                <a:latin typeface="Arial" panose="020B0604020202020204" pitchFamily="34" charset="0"/>
                <a:ea typeface="Calibri" panose="020F0502020204030204" pitchFamily="34" charset="0"/>
                <a:cs typeface="Arial" panose="020B0604020202020204" pitchFamily="34" charset="0"/>
              </a:rPr>
              <a:t>Captain Halston checks the Army’s group rucksack, inside there is some rope, a tarpaulin, a bottle of water, some matches, a compass, a pen-knife, a snack bar, a torch, a whistle and emergency blanket.</a:t>
            </a:r>
          </a:p>
          <a:p>
            <a:endParaRPr lang="en-GB" dirty="0">
              <a:latin typeface="Arial" panose="020B0604020202020204" pitchFamily="34" charset="0"/>
              <a:cs typeface="Arial" panose="020B0604020202020204" pitchFamily="34" charset="0"/>
            </a:endParaRPr>
          </a:p>
        </p:txBody>
      </p:sp>
      <p:pic>
        <p:nvPicPr>
          <p:cNvPr id="9" name="Picture 8" descr="Logo&#10;&#10;Description automatically generated with medium confidence">
            <a:extLst>
              <a:ext uri="{FF2B5EF4-FFF2-40B4-BE49-F238E27FC236}">
                <a16:creationId xmlns:a16="http://schemas.microsoft.com/office/drawing/2014/main" id="{C05E1017-893F-ABC3-4330-429A637FE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6" name="Picture 5" descr="A picture containing uniform, clothing&#10;&#10;Description automatically generated">
            <a:extLst>
              <a:ext uri="{FF2B5EF4-FFF2-40B4-BE49-F238E27FC236}">
                <a16:creationId xmlns:a16="http://schemas.microsoft.com/office/drawing/2014/main" id="{65087C50-4F70-4CB5-79DD-691F085C26E7}"/>
              </a:ext>
            </a:extLst>
          </p:cNvPr>
          <p:cNvPicPr>
            <a:picLocks noChangeAspect="1"/>
          </p:cNvPicPr>
          <p:nvPr/>
        </p:nvPicPr>
        <p:blipFill rotWithShape="1">
          <a:blip r:embed="rId4">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7" name="Rectangle 6">
            <a:extLst>
              <a:ext uri="{FF2B5EF4-FFF2-40B4-BE49-F238E27FC236}">
                <a16:creationId xmlns:a16="http://schemas.microsoft.com/office/drawing/2014/main" id="{E2EB6168-DF90-3D6B-92AC-188CD3BF463C}"/>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white sign&#10;&#10;Description automatically generated with medium confidence">
            <a:extLst>
              <a:ext uri="{FF2B5EF4-FFF2-40B4-BE49-F238E27FC236}">
                <a16:creationId xmlns:a16="http://schemas.microsoft.com/office/drawing/2014/main" id="{6CE93325-5085-65EF-EA57-530867997C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sp>
        <p:nvSpPr>
          <p:cNvPr id="18" name="Rectangle 17">
            <a:extLst>
              <a:ext uri="{FF2B5EF4-FFF2-40B4-BE49-F238E27FC236}">
                <a16:creationId xmlns:a16="http://schemas.microsoft.com/office/drawing/2014/main" id="{580B2C7E-8B0A-7866-EE61-A9E998C94200}"/>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3ACBE99-48C2-9C6C-779C-1F8A44E8D0B9}"/>
              </a:ext>
            </a:extLst>
          </p:cNvPr>
          <p:cNvPicPr>
            <a:picLocks noChangeAspect="1"/>
          </p:cNvPicPr>
          <p:nvPr/>
        </p:nvPicPr>
        <p:blipFill>
          <a:blip r:embed="rId6"/>
          <a:stretch>
            <a:fillRect/>
          </a:stretch>
        </p:blipFill>
        <p:spPr>
          <a:xfrm>
            <a:off x="10812461" y="511368"/>
            <a:ext cx="309087" cy="369332"/>
          </a:xfrm>
          <a:prstGeom prst="rect">
            <a:avLst/>
          </a:prstGeom>
        </p:spPr>
      </p:pic>
      <p:sp>
        <p:nvSpPr>
          <p:cNvPr id="4" name="TextBox 3">
            <a:extLst>
              <a:ext uri="{FF2B5EF4-FFF2-40B4-BE49-F238E27FC236}">
                <a16:creationId xmlns:a16="http://schemas.microsoft.com/office/drawing/2014/main" id="{C7AD2F5A-F80F-36AB-5CBB-D93CDCD76D6B}"/>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3 mins</a:t>
            </a:r>
          </a:p>
        </p:txBody>
      </p:sp>
      <p:sp>
        <p:nvSpPr>
          <p:cNvPr id="2" name="object 49">
            <a:extLst>
              <a:ext uri="{FF2B5EF4-FFF2-40B4-BE49-F238E27FC236}">
                <a16:creationId xmlns:a16="http://schemas.microsoft.com/office/drawing/2014/main" id="{2DE60E86-9185-A04C-21B1-666708EE2616}"/>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4</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12" name="Picture 11">
            <a:extLst>
              <a:ext uri="{FF2B5EF4-FFF2-40B4-BE49-F238E27FC236}">
                <a16:creationId xmlns:a16="http://schemas.microsoft.com/office/drawing/2014/main" id="{554314D7-F9AD-1C92-EC88-3CD343A44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25" y="1315201"/>
            <a:ext cx="5711591" cy="561600"/>
          </a:xfrm>
          <a:prstGeom prst="rect">
            <a:avLst/>
          </a:prstGeom>
        </p:spPr>
      </p:pic>
    </p:spTree>
    <p:extLst>
      <p:ext uri="{BB962C8B-B14F-4D97-AF65-F5344CB8AC3E}">
        <p14:creationId xmlns:p14="http://schemas.microsoft.com/office/powerpoint/2010/main" val="3098722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uniform, clothing&#10;&#10;Description automatically generated">
            <a:extLst>
              <a:ext uri="{FF2B5EF4-FFF2-40B4-BE49-F238E27FC236}">
                <a16:creationId xmlns:a16="http://schemas.microsoft.com/office/drawing/2014/main" id="{745F9FC5-9C30-70C7-461B-CFA12E90E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7A882459-3326-DB3B-0525-E3B4BAA2FA62}"/>
              </a:ext>
            </a:extLst>
          </p:cNvPr>
          <p:cNvSpPr/>
          <p:nvPr/>
        </p:nvSpPr>
        <p:spPr>
          <a:xfrm>
            <a:off x="0" y="1152000"/>
            <a:ext cx="12191999" cy="42603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4F23021-E60C-A604-924B-E23219589D19}"/>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9A9333-A68A-EC4E-EA9C-CFA48D341612}"/>
              </a:ext>
            </a:extLst>
          </p:cNvPr>
          <p:cNvPicPr>
            <a:picLocks noChangeAspect="1"/>
          </p:cNvPicPr>
          <p:nvPr/>
        </p:nvPicPr>
        <p:blipFill>
          <a:blip r:embed="rId4"/>
          <a:stretch>
            <a:fillRect/>
          </a:stretch>
        </p:blipFill>
        <p:spPr>
          <a:xfrm>
            <a:off x="10812461" y="511368"/>
            <a:ext cx="309087" cy="369332"/>
          </a:xfrm>
          <a:prstGeom prst="rect">
            <a:avLst/>
          </a:prstGeom>
        </p:spPr>
      </p:pic>
      <p:sp>
        <p:nvSpPr>
          <p:cNvPr id="4" name="TextBox 3">
            <a:extLst>
              <a:ext uri="{FF2B5EF4-FFF2-40B4-BE49-F238E27FC236}">
                <a16:creationId xmlns:a16="http://schemas.microsoft.com/office/drawing/2014/main" id="{1AD9ED02-8238-627D-1A49-78D1864B898C}"/>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2 mins</a:t>
            </a:r>
          </a:p>
        </p:txBody>
      </p:sp>
      <p:sp>
        <p:nvSpPr>
          <p:cNvPr id="7" name="object 49">
            <a:extLst>
              <a:ext uri="{FF2B5EF4-FFF2-40B4-BE49-F238E27FC236}">
                <a16:creationId xmlns:a16="http://schemas.microsoft.com/office/drawing/2014/main" id="{2E61BCC4-77E5-36CC-B355-638653DAC7D0}"/>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chemeClr val="bg1"/>
                </a:solidFill>
                <a:latin typeface="Arial"/>
                <a:cs typeface="Arial"/>
              </a:rPr>
              <a:pPr marL="25400">
                <a:lnSpc>
                  <a:spcPts val="1425"/>
                </a:lnSpc>
                <a:tabLst>
                  <a:tab pos="321310" algn="l"/>
                </a:tabLst>
              </a:pPr>
              <a:t>5</a:t>
            </a:fld>
            <a:r>
              <a:rPr lang="en-US" sz="1200" b="1" dirty="0">
                <a:solidFill>
                  <a:schemeClr val="bg1"/>
                </a:solidFill>
                <a:latin typeface="Arial"/>
                <a:cs typeface="Arial"/>
              </a:rPr>
              <a:t>	</a:t>
            </a:r>
            <a:r>
              <a:rPr lang="en-US" sz="1200" dirty="0">
                <a:solidFill>
                  <a:schemeClr val="bg1"/>
                </a:solidFill>
              </a:rPr>
              <a:t>| SURVIVAL CHALLENGE</a:t>
            </a:r>
            <a:endParaRPr lang="en-US" sz="1200" spc="-5" dirty="0">
              <a:solidFill>
                <a:schemeClr val="bg1"/>
              </a:solidFill>
            </a:endParaRPr>
          </a:p>
        </p:txBody>
      </p:sp>
      <p:sp>
        <p:nvSpPr>
          <p:cNvPr id="8" name="object 124">
            <a:extLst>
              <a:ext uri="{FF2B5EF4-FFF2-40B4-BE49-F238E27FC236}">
                <a16:creationId xmlns:a16="http://schemas.microsoft.com/office/drawing/2014/main" id="{738606FE-FEFB-A75D-B787-212F047DEF6A}"/>
              </a:ext>
            </a:extLst>
          </p:cNvPr>
          <p:cNvSpPr txBox="1"/>
          <p:nvPr/>
        </p:nvSpPr>
        <p:spPr>
          <a:xfrm>
            <a:off x="695201" y="4294345"/>
            <a:ext cx="1868685" cy="640515"/>
          </a:xfrm>
          <a:prstGeom prst="rect">
            <a:avLst/>
          </a:prstGeom>
          <a:solidFill>
            <a:schemeClr val="bg1"/>
          </a:solidFill>
        </p:spPr>
        <p:txBody>
          <a:bodyPr vert="horz" wrap="square" lIns="180000" tIns="180000" rIns="180000" bIns="180000" rtlCol="0">
            <a:spAutoFit/>
          </a:bodyPr>
          <a:lstStyle/>
          <a:p>
            <a:r>
              <a:rPr lang="en-US" b="1" dirty="0">
                <a:solidFill>
                  <a:srgbClr val="005B6C"/>
                </a:solidFill>
                <a:latin typeface="Arial" panose="020B0604020202020204" pitchFamily="34" charset="0"/>
                <a:cs typeface="Arial" panose="020B0604020202020204" pitchFamily="34" charset="0"/>
              </a:rPr>
              <a:t>Private Arden</a:t>
            </a:r>
          </a:p>
        </p:txBody>
      </p:sp>
      <p:sp>
        <p:nvSpPr>
          <p:cNvPr id="9" name="object 124">
            <a:extLst>
              <a:ext uri="{FF2B5EF4-FFF2-40B4-BE49-F238E27FC236}">
                <a16:creationId xmlns:a16="http://schemas.microsoft.com/office/drawing/2014/main" id="{A837A5A4-F7A4-7274-80A6-44A57CC59344}"/>
              </a:ext>
            </a:extLst>
          </p:cNvPr>
          <p:cNvSpPr txBox="1"/>
          <p:nvPr/>
        </p:nvSpPr>
        <p:spPr>
          <a:xfrm>
            <a:off x="3231067" y="4294345"/>
            <a:ext cx="2658611" cy="640515"/>
          </a:xfrm>
          <a:prstGeom prst="rect">
            <a:avLst/>
          </a:prstGeom>
          <a:solidFill>
            <a:schemeClr val="bg1"/>
          </a:solidFill>
        </p:spPr>
        <p:txBody>
          <a:bodyPr vert="horz" wrap="square" lIns="180000" tIns="180000" rIns="180000" bIns="180000" rtlCol="0">
            <a:spAutoFit/>
          </a:bodyPr>
          <a:lstStyle/>
          <a:p>
            <a:r>
              <a:rPr lang="en-US" b="1" dirty="0">
                <a:solidFill>
                  <a:srgbClr val="005B6C"/>
                </a:solidFill>
                <a:latin typeface="Arial" panose="020B0604020202020204" pitchFamily="34" charset="0"/>
                <a:cs typeface="Arial" panose="020B0604020202020204" pitchFamily="34" charset="0"/>
              </a:rPr>
              <a:t>Lance Corporal Maxi</a:t>
            </a:r>
          </a:p>
        </p:txBody>
      </p:sp>
      <p:sp>
        <p:nvSpPr>
          <p:cNvPr id="14" name="object 124">
            <a:extLst>
              <a:ext uri="{FF2B5EF4-FFF2-40B4-BE49-F238E27FC236}">
                <a16:creationId xmlns:a16="http://schemas.microsoft.com/office/drawing/2014/main" id="{B71ACC7B-20BC-EEF2-0684-27D0A8BD05B6}"/>
              </a:ext>
            </a:extLst>
          </p:cNvPr>
          <p:cNvSpPr txBox="1"/>
          <p:nvPr/>
        </p:nvSpPr>
        <p:spPr>
          <a:xfrm>
            <a:off x="6556859" y="4294345"/>
            <a:ext cx="1968600" cy="640515"/>
          </a:xfrm>
          <a:prstGeom prst="rect">
            <a:avLst/>
          </a:prstGeom>
          <a:solidFill>
            <a:schemeClr val="bg1"/>
          </a:solidFill>
        </p:spPr>
        <p:txBody>
          <a:bodyPr vert="horz" wrap="square" lIns="180000" tIns="180000" rIns="180000" bIns="180000" rtlCol="0">
            <a:spAutoFit/>
          </a:bodyPr>
          <a:lstStyle/>
          <a:p>
            <a:r>
              <a:rPr lang="en-US" b="1" dirty="0">
                <a:solidFill>
                  <a:srgbClr val="005B6C"/>
                </a:solidFill>
                <a:latin typeface="Arial" panose="020B0604020202020204" pitchFamily="34" charset="0"/>
                <a:cs typeface="Arial" panose="020B0604020202020204" pitchFamily="34" charset="0"/>
              </a:rPr>
              <a:t>Sergeant Alva</a:t>
            </a:r>
          </a:p>
        </p:txBody>
      </p:sp>
      <p:sp>
        <p:nvSpPr>
          <p:cNvPr id="15" name="object 124">
            <a:extLst>
              <a:ext uri="{FF2B5EF4-FFF2-40B4-BE49-F238E27FC236}">
                <a16:creationId xmlns:a16="http://schemas.microsoft.com/office/drawing/2014/main" id="{3C020D4C-0EC0-22EE-D7C4-B6416703FE1D}"/>
              </a:ext>
            </a:extLst>
          </p:cNvPr>
          <p:cNvSpPr txBox="1"/>
          <p:nvPr/>
        </p:nvSpPr>
        <p:spPr>
          <a:xfrm>
            <a:off x="9192640" y="4294345"/>
            <a:ext cx="2177319" cy="640515"/>
          </a:xfrm>
          <a:prstGeom prst="rect">
            <a:avLst/>
          </a:prstGeom>
          <a:solidFill>
            <a:schemeClr val="bg1"/>
          </a:solidFill>
        </p:spPr>
        <p:txBody>
          <a:bodyPr vert="horz" wrap="square" lIns="180000" tIns="180000" rIns="180000" bIns="180000" rtlCol="0">
            <a:spAutoFit/>
          </a:bodyPr>
          <a:lstStyle/>
          <a:p>
            <a:r>
              <a:rPr lang="en-US" b="1" dirty="0">
                <a:solidFill>
                  <a:srgbClr val="005B6C"/>
                </a:solidFill>
                <a:latin typeface="Arial" panose="020B0604020202020204" pitchFamily="34" charset="0"/>
                <a:cs typeface="Arial" panose="020B0604020202020204" pitchFamily="34" charset="0"/>
              </a:rPr>
              <a:t>Captain Halston</a:t>
            </a:r>
          </a:p>
        </p:txBody>
      </p:sp>
      <p:grpSp>
        <p:nvGrpSpPr>
          <p:cNvPr id="18" name="Group 17">
            <a:extLst>
              <a:ext uri="{FF2B5EF4-FFF2-40B4-BE49-F238E27FC236}">
                <a16:creationId xmlns:a16="http://schemas.microsoft.com/office/drawing/2014/main" id="{9FD82663-3606-9B3F-DEAC-D22092DBCE61}"/>
              </a:ext>
            </a:extLst>
          </p:cNvPr>
          <p:cNvGrpSpPr/>
          <p:nvPr/>
        </p:nvGrpSpPr>
        <p:grpSpPr>
          <a:xfrm>
            <a:off x="1233268" y="3382105"/>
            <a:ext cx="792549" cy="792549"/>
            <a:chOff x="6427577" y="6630167"/>
            <a:chExt cx="1326053" cy="1326053"/>
          </a:xfrm>
        </p:grpSpPr>
        <p:grpSp>
          <p:nvGrpSpPr>
            <p:cNvPr id="19" name="Group 18">
              <a:extLst>
                <a:ext uri="{FF2B5EF4-FFF2-40B4-BE49-F238E27FC236}">
                  <a16:creationId xmlns:a16="http://schemas.microsoft.com/office/drawing/2014/main" id="{6713F02F-28CD-7E43-2298-D923D6E4F505}"/>
                </a:ext>
              </a:extLst>
            </p:cNvPr>
            <p:cNvGrpSpPr/>
            <p:nvPr/>
          </p:nvGrpSpPr>
          <p:grpSpPr>
            <a:xfrm>
              <a:off x="6427577" y="6630167"/>
              <a:ext cx="1326053" cy="1326053"/>
              <a:chOff x="4303383" y="5439514"/>
              <a:chExt cx="1538735" cy="1538735"/>
            </a:xfrm>
          </p:grpSpPr>
          <p:sp>
            <p:nvSpPr>
              <p:cNvPr id="21" name="object 4">
                <a:extLst>
                  <a:ext uri="{FF2B5EF4-FFF2-40B4-BE49-F238E27FC236}">
                    <a16:creationId xmlns:a16="http://schemas.microsoft.com/office/drawing/2014/main" id="{92DD358D-C4AC-A2FC-B2EA-4C38C88E3109}"/>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22" name="object 4">
                <a:extLst>
                  <a:ext uri="{FF2B5EF4-FFF2-40B4-BE49-F238E27FC236}">
                    <a16:creationId xmlns:a16="http://schemas.microsoft.com/office/drawing/2014/main" id="{BDBF4934-51D3-2F51-2E60-77E9CBEF3707}"/>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20" name="Picture 19">
              <a:extLst>
                <a:ext uri="{FF2B5EF4-FFF2-40B4-BE49-F238E27FC236}">
                  <a16:creationId xmlns:a16="http://schemas.microsoft.com/office/drawing/2014/main" id="{93DAE208-D97C-CD0F-35E4-5D35ED87A3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grpSp>
        <p:nvGrpSpPr>
          <p:cNvPr id="23" name="Group 22">
            <a:extLst>
              <a:ext uri="{FF2B5EF4-FFF2-40B4-BE49-F238E27FC236}">
                <a16:creationId xmlns:a16="http://schemas.microsoft.com/office/drawing/2014/main" id="{8B841444-A830-EDB5-6AFB-0834C0E20F1D}"/>
              </a:ext>
            </a:extLst>
          </p:cNvPr>
          <p:cNvGrpSpPr/>
          <p:nvPr/>
        </p:nvGrpSpPr>
        <p:grpSpPr>
          <a:xfrm>
            <a:off x="4182418" y="3382105"/>
            <a:ext cx="792549" cy="792549"/>
            <a:chOff x="6427577" y="6630167"/>
            <a:chExt cx="1326053" cy="1326053"/>
          </a:xfrm>
        </p:grpSpPr>
        <p:grpSp>
          <p:nvGrpSpPr>
            <p:cNvPr id="24" name="Group 23">
              <a:extLst>
                <a:ext uri="{FF2B5EF4-FFF2-40B4-BE49-F238E27FC236}">
                  <a16:creationId xmlns:a16="http://schemas.microsoft.com/office/drawing/2014/main" id="{65E1B3AC-C32C-029C-3F82-60C4D282DB97}"/>
                </a:ext>
              </a:extLst>
            </p:cNvPr>
            <p:cNvGrpSpPr/>
            <p:nvPr/>
          </p:nvGrpSpPr>
          <p:grpSpPr>
            <a:xfrm>
              <a:off x="6427577" y="6630167"/>
              <a:ext cx="1326053" cy="1326053"/>
              <a:chOff x="4303383" y="5439514"/>
              <a:chExt cx="1538735" cy="1538735"/>
            </a:xfrm>
          </p:grpSpPr>
          <p:sp>
            <p:nvSpPr>
              <p:cNvPr id="26" name="object 4">
                <a:extLst>
                  <a:ext uri="{FF2B5EF4-FFF2-40B4-BE49-F238E27FC236}">
                    <a16:creationId xmlns:a16="http://schemas.microsoft.com/office/drawing/2014/main" id="{7BE8D1F1-7DAF-0A71-8549-04E23B105D69}"/>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27" name="object 4">
                <a:extLst>
                  <a:ext uri="{FF2B5EF4-FFF2-40B4-BE49-F238E27FC236}">
                    <a16:creationId xmlns:a16="http://schemas.microsoft.com/office/drawing/2014/main" id="{C86BE697-0A5B-2909-3C3F-00865D812178}"/>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25" name="Picture 24">
              <a:extLst>
                <a:ext uri="{FF2B5EF4-FFF2-40B4-BE49-F238E27FC236}">
                  <a16:creationId xmlns:a16="http://schemas.microsoft.com/office/drawing/2014/main" id="{DD19DDFB-BCF7-7C29-20EE-AF5A076C842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grpSp>
        <p:nvGrpSpPr>
          <p:cNvPr id="28" name="Group 27">
            <a:extLst>
              <a:ext uri="{FF2B5EF4-FFF2-40B4-BE49-F238E27FC236}">
                <a16:creationId xmlns:a16="http://schemas.microsoft.com/office/drawing/2014/main" id="{CC791093-AEAA-E83A-989A-AA92F5E95B79}"/>
              </a:ext>
            </a:extLst>
          </p:cNvPr>
          <p:cNvGrpSpPr/>
          <p:nvPr/>
        </p:nvGrpSpPr>
        <p:grpSpPr>
          <a:xfrm>
            <a:off x="7144884" y="3382105"/>
            <a:ext cx="792549" cy="792549"/>
            <a:chOff x="6427577" y="6630167"/>
            <a:chExt cx="1326053" cy="1326053"/>
          </a:xfrm>
        </p:grpSpPr>
        <p:grpSp>
          <p:nvGrpSpPr>
            <p:cNvPr id="29" name="Group 28">
              <a:extLst>
                <a:ext uri="{FF2B5EF4-FFF2-40B4-BE49-F238E27FC236}">
                  <a16:creationId xmlns:a16="http://schemas.microsoft.com/office/drawing/2014/main" id="{6EA5AD0E-7CDD-6D14-2570-895ED0BCECF9}"/>
                </a:ext>
              </a:extLst>
            </p:cNvPr>
            <p:cNvGrpSpPr/>
            <p:nvPr/>
          </p:nvGrpSpPr>
          <p:grpSpPr>
            <a:xfrm>
              <a:off x="6427577" y="6630167"/>
              <a:ext cx="1326053" cy="1326053"/>
              <a:chOff x="4303383" y="5439514"/>
              <a:chExt cx="1538735" cy="1538735"/>
            </a:xfrm>
          </p:grpSpPr>
          <p:sp>
            <p:nvSpPr>
              <p:cNvPr id="31" name="object 4">
                <a:extLst>
                  <a:ext uri="{FF2B5EF4-FFF2-40B4-BE49-F238E27FC236}">
                    <a16:creationId xmlns:a16="http://schemas.microsoft.com/office/drawing/2014/main" id="{927E7E71-B9A7-FFCF-E218-C5431AC6516C}"/>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32" name="object 4">
                <a:extLst>
                  <a:ext uri="{FF2B5EF4-FFF2-40B4-BE49-F238E27FC236}">
                    <a16:creationId xmlns:a16="http://schemas.microsoft.com/office/drawing/2014/main" id="{7CA18851-9376-06E8-F0B5-02B07CE0B198}"/>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30" name="Picture 29">
              <a:extLst>
                <a:ext uri="{FF2B5EF4-FFF2-40B4-BE49-F238E27FC236}">
                  <a16:creationId xmlns:a16="http://schemas.microsoft.com/office/drawing/2014/main" id="{751ADBA2-B64D-6EE4-1784-2E00D4CC24D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grpSp>
        <p:nvGrpSpPr>
          <p:cNvPr id="33" name="Group 32">
            <a:extLst>
              <a:ext uri="{FF2B5EF4-FFF2-40B4-BE49-F238E27FC236}">
                <a16:creationId xmlns:a16="http://schemas.microsoft.com/office/drawing/2014/main" id="{29FA7439-3DC6-44FD-5AC4-1042CCEF4065}"/>
              </a:ext>
            </a:extLst>
          </p:cNvPr>
          <p:cNvGrpSpPr/>
          <p:nvPr/>
        </p:nvGrpSpPr>
        <p:grpSpPr>
          <a:xfrm>
            <a:off x="9925585" y="3382105"/>
            <a:ext cx="792549" cy="792549"/>
            <a:chOff x="6427577" y="6630167"/>
            <a:chExt cx="1326053" cy="1326053"/>
          </a:xfrm>
        </p:grpSpPr>
        <p:grpSp>
          <p:nvGrpSpPr>
            <p:cNvPr id="34" name="Group 33">
              <a:extLst>
                <a:ext uri="{FF2B5EF4-FFF2-40B4-BE49-F238E27FC236}">
                  <a16:creationId xmlns:a16="http://schemas.microsoft.com/office/drawing/2014/main" id="{CBDA337C-2F06-AB15-CBDD-4B38BA8E7179}"/>
                </a:ext>
              </a:extLst>
            </p:cNvPr>
            <p:cNvGrpSpPr/>
            <p:nvPr/>
          </p:nvGrpSpPr>
          <p:grpSpPr>
            <a:xfrm>
              <a:off x="6427577" y="6630167"/>
              <a:ext cx="1326053" cy="1326053"/>
              <a:chOff x="4303383" y="5439514"/>
              <a:chExt cx="1538735" cy="1538735"/>
            </a:xfrm>
          </p:grpSpPr>
          <p:sp>
            <p:nvSpPr>
              <p:cNvPr id="36" name="object 4">
                <a:extLst>
                  <a:ext uri="{FF2B5EF4-FFF2-40B4-BE49-F238E27FC236}">
                    <a16:creationId xmlns:a16="http://schemas.microsoft.com/office/drawing/2014/main" id="{EB425F40-E657-DC32-1125-D042DED91EC2}"/>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37" name="object 4">
                <a:extLst>
                  <a:ext uri="{FF2B5EF4-FFF2-40B4-BE49-F238E27FC236}">
                    <a16:creationId xmlns:a16="http://schemas.microsoft.com/office/drawing/2014/main" id="{5E36CA3E-A48D-ED77-CFB1-8199AEE300F7}"/>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35" name="Picture 34">
              <a:extLst>
                <a:ext uri="{FF2B5EF4-FFF2-40B4-BE49-F238E27FC236}">
                  <a16:creationId xmlns:a16="http://schemas.microsoft.com/office/drawing/2014/main" id="{E4A6E822-6BBB-3507-79C3-18028A4C12F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sp>
        <p:nvSpPr>
          <p:cNvPr id="38" name="object 3">
            <a:extLst>
              <a:ext uri="{FF2B5EF4-FFF2-40B4-BE49-F238E27FC236}">
                <a16:creationId xmlns:a16="http://schemas.microsoft.com/office/drawing/2014/main" id="{B61EB7CD-7238-0912-616B-F8EC3E383EB4}"/>
              </a:ext>
            </a:extLst>
          </p:cNvPr>
          <p:cNvSpPr/>
          <p:nvPr/>
        </p:nvSpPr>
        <p:spPr>
          <a:xfrm>
            <a:off x="10803467" y="5685659"/>
            <a:ext cx="878646" cy="78845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4">
            <a:extLst>
              <a:ext uri="{FF2B5EF4-FFF2-40B4-BE49-F238E27FC236}">
                <a16:creationId xmlns:a16="http://schemas.microsoft.com/office/drawing/2014/main" id="{223CCB33-DC6F-24C4-1627-B8468C8211E2}"/>
              </a:ext>
            </a:extLst>
          </p:cNvPr>
          <p:cNvSpPr/>
          <p:nvPr/>
        </p:nvSpPr>
        <p:spPr>
          <a:xfrm>
            <a:off x="639524" y="515982"/>
            <a:ext cx="1629543" cy="40071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6" name="Picture 15">
            <a:extLst>
              <a:ext uri="{FF2B5EF4-FFF2-40B4-BE49-F238E27FC236}">
                <a16:creationId xmlns:a16="http://schemas.microsoft.com/office/drawing/2014/main" id="{E7D93141-B60B-F8E7-3D7B-AEC618715B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800" y="1800000"/>
            <a:ext cx="8364258" cy="561600"/>
          </a:xfrm>
          <a:prstGeom prst="rect">
            <a:avLst/>
          </a:prstGeom>
        </p:spPr>
      </p:pic>
      <p:pic>
        <p:nvPicPr>
          <p:cNvPr id="39" name="Picture 38">
            <a:extLst>
              <a:ext uri="{FF2B5EF4-FFF2-40B4-BE49-F238E27FC236}">
                <a16:creationId xmlns:a16="http://schemas.microsoft.com/office/drawing/2014/main" id="{DF8AF8CF-EF85-24CC-025B-98AAD97277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800" y="2355754"/>
            <a:ext cx="6642000" cy="561464"/>
          </a:xfrm>
          <a:prstGeom prst="rect">
            <a:avLst/>
          </a:prstGeom>
        </p:spPr>
      </p:pic>
    </p:spTree>
    <p:extLst>
      <p:ext uri="{BB962C8B-B14F-4D97-AF65-F5344CB8AC3E}">
        <p14:creationId xmlns:p14="http://schemas.microsoft.com/office/powerpoint/2010/main" val="3566200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outdoor, person&#10;&#10;Description automatically generated">
            <a:extLst>
              <a:ext uri="{FF2B5EF4-FFF2-40B4-BE49-F238E27FC236}">
                <a16:creationId xmlns:a16="http://schemas.microsoft.com/office/drawing/2014/main" id="{0413352D-C90F-A09D-6855-611BEAEB1569}"/>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5292" b="8002"/>
          <a:stretch/>
        </p:blipFill>
        <p:spPr>
          <a:xfrm>
            <a:off x="321733" y="0"/>
            <a:ext cx="11870267" cy="6858000"/>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0F08D126-421B-4B5E-7787-918B05642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7" name="Picture 6" descr="A picture containing uniform, clothing&#10;&#10;Description automatically generated">
            <a:extLst>
              <a:ext uri="{FF2B5EF4-FFF2-40B4-BE49-F238E27FC236}">
                <a16:creationId xmlns:a16="http://schemas.microsoft.com/office/drawing/2014/main" id="{579D642E-6FA6-89C3-E1E8-9DCC07F3AFCF}"/>
              </a:ext>
            </a:extLst>
          </p:cNvPr>
          <p:cNvPicPr>
            <a:picLocks noChangeAspect="1"/>
          </p:cNvPicPr>
          <p:nvPr/>
        </p:nvPicPr>
        <p:blipFill rotWithShape="1">
          <a:blip r:embed="rId4">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8" name="Rectangle 7">
            <a:extLst>
              <a:ext uri="{FF2B5EF4-FFF2-40B4-BE49-F238E27FC236}">
                <a16:creationId xmlns:a16="http://schemas.microsoft.com/office/drawing/2014/main" id="{4A9B6C8C-BFB6-2446-6B7C-95F72A947930}"/>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FDF75E-8E9A-71BE-42C5-803A53DDA2D9}"/>
              </a:ext>
            </a:extLst>
          </p:cNvPr>
          <p:cNvSpPr>
            <a:spLocks noGrp="1"/>
          </p:cNvSpPr>
          <p:nvPr>
            <p:ph idx="1"/>
          </p:nvPr>
        </p:nvSpPr>
        <p:spPr>
          <a:xfrm>
            <a:off x="640800" y="2188800"/>
            <a:ext cx="10354578" cy="1457390"/>
          </a:xfrm>
        </p:spPr>
        <p:txBody>
          <a:bodyPr/>
          <a:lstStyle/>
          <a:p>
            <a:pPr>
              <a:lnSpc>
                <a:spcPct val="100000"/>
              </a:lnSpc>
            </a:pPr>
            <a:r>
              <a:rPr lang="en-GB" sz="2400" dirty="0">
                <a:solidFill>
                  <a:srgbClr val="005B6C"/>
                </a:solidFill>
                <a:effectLst/>
                <a:latin typeface="Arial" panose="020B0604020202020204" pitchFamily="34" charset="0"/>
                <a:ea typeface="Calibri" panose="020F0502020204030204" pitchFamily="34" charset="0"/>
                <a:cs typeface="Arial" panose="020B0604020202020204" pitchFamily="34" charset="0"/>
              </a:rPr>
              <a:t>Rank and experience: A new soldier who has just completed their basic training. </a:t>
            </a:r>
          </a:p>
          <a:p>
            <a:pPr>
              <a:lnSpc>
                <a:spcPct val="100000"/>
              </a:lnSpc>
            </a:pPr>
            <a:r>
              <a:rPr lang="en-GB" sz="2400" dirty="0">
                <a:solidFill>
                  <a:srgbClr val="005B6C"/>
                </a:solidFill>
                <a:effectLst/>
                <a:latin typeface="Arial" panose="020B0604020202020204" pitchFamily="34" charset="0"/>
                <a:ea typeface="Calibri" panose="020F0502020204030204" pitchFamily="34" charset="0"/>
                <a:cs typeface="Arial" panose="020B0604020202020204" pitchFamily="34" charset="0"/>
              </a:rPr>
              <a:t>Survival challenge role: Supporting the hiker who has fallen and hurt their ankle and breaking up the fight. </a:t>
            </a:r>
          </a:p>
          <a:p>
            <a:endParaRPr lang="en-GB" sz="3600" dirty="0"/>
          </a:p>
        </p:txBody>
      </p:sp>
      <p:sp>
        <p:nvSpPr>
          <p:cNvPr id="9" name="Rectangle 8">
            <a:extLst>
              <a:ext uri="{FF2B5EF4-FFF2-40B4-BE49-F238E27FC236}">
                <a16:creationId xmlns:a16="http://schemas.microsoft.com/office/drawing/2014/main" id="{8B991959-BC98-900A-7ED8-C37FA29A67EB}"/>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4592526-7929-7939-71DC-1A1D7142B57A}"/>
              </a:ext>
            </a:extLst>
          </p:cNvPr>
          <p:cNvPicPr>
            <a:picLocks noChangeAspect="1"/>
          </p:cNvPicPr>
          <p:nvPr/>
        </p:nvPicPr>
        <p:blipFill>
          <a:blip r:embed="rId5"/>
          <a:stretch>
            <a:fillRect/>
          </a:stretch>
        </p:blipFill>
        <p:spPr>
          <a:xfrm>
            <a:off x="10812461" y="511368"/>
            <a:ext cx="309087" cy="369332"/>
          </a:xfrm>
          <a:prstGeom prst="rect">
            <a:avLst/>
          </a:prstGeom>
        </p:spPr>
      </p:pic>
      <p:sp>
        <p:nvSpPr>
          <p:cNvPr id="11" name="TextBox 10">
            <a:extLst>
              <a:ext uri="{FF2B5EF4-FFF2-40B4-BE49-F238E27FC236}">
                <a16:creationId xmlns:a16="http://schemas.microsoft.com/office/drawing/2014/main" id="{CA952946-8C2A-BD7F-25D0-16FCAFC29A47}"/>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1 min</a:t>
            </a:r>
          </a:p>
        </p:txBody>
      </p:sp>
      <p:sp>
        <p:nvSpPr>
          <p:cNvPr id="12" name="object 49">
            <a:extLst>
              <a:ext uri="{FF2B5EF4-FFF2-40B4-BE49-F238E27FC236}">
                <a16:creationId xmlns:a16="http://schemas.microsoft.com/office/drawing/2014/main" id="{4363C7E9-F3ED-BF83-0AE4-9EAD3105C6C6}"/>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6</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14" name="Picture 13" descr="A black and white sign&#10;&#10;Description automatically generated with medium confidence">
            <a:extLst>
              <a:ext uri="{FF2B5EF4-FFF2-40B4-BE49-F238E27FC236}">
                <a16:creationId xmlns:a16="http://schemas.microsoft.com/office/drawing/2014/main" id="{DABCB927-E4CC-FE3A-B347-19B5013A86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grpSp>
        <p:nvGrpSpPr>
          <p:cNvPr id="17" name="Group 16">
            <a:extLst>
              <a:ext uri="{FF2B5EF4-FFF2-40B4-BE49-F238E27FC236}">
                <a16:creationId xmlns:a16="http://schemas.microsoft.com/office/drawing/2014/main" id="{EF971478-13B1-E287-9BA9-B2DA414A46F4}"/>
              </a:ext>
            </a:extLst>
          </p:cNvPr>
          <p:cNvGrpSpPr/>
          <p:nvPr/>
        </p:nvGrpSpPr>
        <p:grpSpPr>
          <a:xfrm>
            <a:off x="4974640" y="5232688"/>
            <a:ext cx="792549" cy="792549"/>
            <a:chOff x="6427577" y="6630167"/>
            <a:chExt cx="1326053" cy="1326053"/>
          </a:xfrm>
        </p:grpSpPr>
        <p:grpSp>
          <p:nvGrpSpPr>
            <p:cNvPr id="18" name="Group 17">
              <a:extLst>
                <a:ext uri="{FF2B5EF4-FFF2-40B4-BE49-F238E27FC236}">
                  <a16:creationId xmlns:a16="http://schemas.microsoft.com/office/drawing/2014/main" id="{16795389-7428-0B0D-7308-6B00A1A7D32E}"/>
                </a:ext>
              </a:extLst>
            </p:cNvPr>
            <p:cNvGrpSpPr/>
            <p:nvPr/>
          </p:nvGrpSpPr>
          <p:grpSpPr>
            <a:xfrm>
              <a:off x="6427577" y="6630167"/>
              <a:ext cx="1326053" cy="1326053"/>
              <a:chOff x="4303383" y="5439514"/>
              <a:chExt cx="1538735" cy="1538735"/>
            </a:xfrm>
          </p:grpSpPr>
          <p:sp>
            <p:nvSpPr>
              <p:cNvPr id="20" name="object 4">
                <a:extLst>
                  <a:ext uri="{FF2B5EF4-FFF2-40B4-BE49-F238E27FC236}">
                    <a16:creationId xmlns:a16="http://schemas.microsoft.com/office/drawing/2014/main" id="{028424BB-066C-2BAD-CAD3-C39CB7B61F35}"/>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21" name="object 4">
                <a:extLst>
                  <a:ext uri="{FF2B5EF4-FFF2-40B4-BE49-F238E27FC236}">
                    <a16:creationId xmlns:a16="http://schemas.microsoft.com/office/drawing/2014/main" id="{C2B8EB50-7ADD-F238-C795-2F750D086F31}"/>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19" name="Picture 18">
              <a:extLst>
                <a:ext uri="{FF2B5EF4-FFF2-40B4-BE49-F238E27FC236}">
                  <a16:creationId xmlns:a16="http://schemas.microsoft.com/office/drawing/2014/main" id="{3F7922EB-355F-39A9-3D29-1939C082503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pic>
        <p:nvPicPr>
          <p:cNvPr id="5" name="Picture 4" descr="A picture containing text, clipart&#10;&#10;Description automatically generated">
            <a:extLst>
              <a:ext uri="{FF2B5EF4-FFF2-40B4-BE49-F238E27FC236}">
                <a16:creationId xmlns:a16="http://schemas.microsoft.com/office/drawing/2014/main" id="{087333D7-6EC2-7794-6B75-CCE2E7593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800" y="1314000"/>
            <a:ext cx="4086536" cy="561600"/>
          </a:xfrm>
          <a:prstGeom prst="rect">
            <a:avLst/>
          </a:prstGeom>
        </p:spPr>
      </p:pic>
      <p:pic>
        <p:nvPicPr>
          <p:cNvPr id="16" name="Picture 15">
            <a:extLst>
              <a:ext uri="{FF2B5EF4-FFF2-40B4-BE49-F238E27FC236}">
                <a16:creationId xmlns:a16="http://schemas.microsoft.com/office/drawing/2014/main" id="{394782B8-9B70-A98E-4DFE-5AB28530F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24" y="4424100"/>
            <a:ext cx="10762178" cy="383198"/>
          </a:xfrm>
          <a:prstGeom prst="rect">
            <a:avLst/>
          </a:prstGeom>
        </p:spPr>
      </p:pic>
    </p:spTree>
    <p:extLst>
      <p:ext uri="{BB962C8B-B14F-4D97-AF65-F5344CB8AC3E}">
        <p14:creationId xmlns:p14="http://schemas.microsoft.com/office/powerpoint/2010/main" val="2603082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person, indoor, sitting&#10;&#10;Description automatically generated">
            <a:extLst>
              <a:ext uri="{FF2B5EF4-FFF2-40B4-BE49-F238E27FC236}">
                <a16:creationId xmlns:a16="http://schemas.microsoft.com/office/drawing/2014/main" id="{0FBD2A6D-7B30-7B4D-0C63-3585339EADA9}"/>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14378"/>
          <a:stretch/>
        </p:blipFill>
        <p:spPr>
          <a:xfrm>
            <a:off x="321733" y="-2"/>
            <a:ext cx="11870267" cy="6858000"/>
          </a:xfrm>
          <a:prstGeom prst="rect">
            <a:avLst/>
          </a:prstGeom>
        </p:spPr>
      </p:pic>
      <p:sp>
        <p:nvSpPr>
          <p:cNvPr id="3" name="Content Placeholder 2">
            <a:extLst>
              <a:ext uri="{FF2B5EF4-FFF2-40B4-BE49-F238E27FC236}">
                <a16:creationId xmlns:a16="http://schemas.microsoft.com/office/drawing/2014/main" id="{5CFDF75E-8E9A-71BE-42C5-803A53DDA2D9}"/>
              </a:ext>
            </a:extLst>
          </p:cNvPr>
          <p:cNvSpPr>
            <a:spLocks noGrp="1"/>
          </p:cNvSpPr>
          <p:nvPr>
            <p:ph idx="1"/>
          </p:nvPr>
        </p:nvSpPr>
        <p:spPr>
          <a:xfrm>
            <a:off x="640800" y="2188800"/>
            <a:ext cx="10178861" cy="1471615"/>
          </a:xfrm>
        </p:spPr>
        <p:txBody>
          <a:bodyPr/>
          <a:lstStyle/>
          <a:p>
            <a:pPr>
              <a:lnSpc>
                <a:spcPct val="100000"/>
              </a:lnSpc>
            </a:pPr>
            <a:r>
              <a:rPr lang="en-GB" sz="2400" dirty="0">
                <a:solidFill>
                  <a:srgbClr val="005B6C"/>
                </a:solidFill>
                <a:effectLst/>
                <a:latin typeface="Arial" panose="020B0604020202020204" pitchFamily="34" charset="0"/>
                <a:ea typeface="Calibri" panose="020F0502020204030204" pitchFamily="34" charset="0"/>
                <a:cs typeface="Arial" panose="020B0604020202020204" pitchFamily="34" charset="0"/>
              </a:rPr>
              <a:t>Rank and experience: Has been in the army for 7 years, gained soldier instructor qualifications, and in charge of Army equipment.</a:t>
            </a:r>
          </a:p>
          <a:p>
            <a:pPr>
              <a:lnSpc>
                <a:spcPct val="100000"/>
              </a:lnSpc>
            </a:pPr>
            <a:r>
              <a:rPr lang="en-GB" sz="2400" dirty="0">
                <a:solidFill>
                  <a:srgbClr val="005B6C"/>
                </a:solidFill>
                <a:effectLst/>
                <a:latin typeface="Arial" panose="020B0604020202020204" pitchFamily="34" charset="0"/>
                <a:ea typeface="Calibri" panose="020F0502020204030204" pitchFamily="34" charset="0"/>
                <a:cs typeface="Arial" panose="020B0604020202020204" pitchFamily="34" charset="0"/>
              </a:rPr>
              <a:t>Survival challenge role: In charge of weather tracking, radio, and hiking equipment, seeking help and shelter. </a:t>
            </a:r>
          </a:p>
          <a:p>
            <a:pPr>
              <a:lnSpc>
                <a:spcPct val="100000"/>
              </a:lnSpc>
            </a:pPr>
            <a:endParaRPr lang="en-GB" sz="3600" dirty="0">
              <a:solidFill>
                <a:srgbClr val="005B6C"/>
              </a:solidFill>
              <a:latin typeface="Arial" panose="020B0604020202020204" pitchFamily="34" charset="0"/>
              <a:cs typeface="Arial" panose="020B0604020202020204" pitchFamily="34" charset="0"/>
            </a:endParaRPr>
          </a:p>
        </p:txBody>
      </p:sp>
      <p:pic>
        <p:nvPicPr>
          <p:cNvPr id="5" name="Picture 4" descr="Logo&#10;&#10;Description automatically generated with medium confidence">
            <a:extLst>
              <a:ext uri="{FF2B5EF4-FFF2-40B4-BE49-F238E27FC236}">
                <a16:creationId xmlns:a16="http://schemas.microsoft.com/office/drawing/2014/main" id="{73A8DCF5-3F40-4DC9-EAF8-C6FF7C6DF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6" name="Picture 5" descr="A picture containing uniform, clothing&#10;&#10;Description automatically generated">
            <a:extLst>
              <a:ext uri="{FF2B5EF4-FFF2-40B4-BE49-F238E27FC236}">
                <a16:creationId xmlns:a16="http://schemas.microsoft.com/office/drawing/2014/main" id="{F5E3BAAF-EFE7-CCD1-D760-57DF9C2740FB}"/>
              </a:ext>
            </a:extLst>
          </p:cNvPr>
          <p:cNvPicPr>
            <a:picLocks noChangeAspect="1"/>
          </p:cNvPicPr>
          <p:nvPr/>
        </p:nvPicPr>
        <p:blipFill rotWithShape="1">
          <a:blip r:embed="rId5">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8" name="Rectangle 7">
            <a:extLst>
              <a:ext uri="{FF2B5EF4-FFF2-40B4-BE49-F238E27FC236}">
                <a16:creationId xmlns:a16="http://schemas.microsoft.com/office/drawing/2014/main" id="{D7452019-5D77-30A5-8D7E-5E6B5BE43C63}"/>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375491-86B2-FA46-8083-7ACD2AF4190D}"/>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DC71DB-0100-040B-6BB6-5D54D9CF5F43}"/>
              </a:ext>
            </a:extLst>
          </p:cNvPr>
          <p:cNvPicPr>
            <a:picLocks noChangeAspect="1"/>
          </p:cNvPicPr>
          <p:nvPr/>
        </p:nvPicPr>
        <p:blipFill>
          <a:blip r:embed="rId6"/>
          <a:stretch>
            <a:fillRect/>
          </a:stretch>
        </p:blipFill>
        <p:spPr>
          <a:xfrm>
            <a:off x="10812461" y="511368"/>
            <a:ext cx="309087" cy="369332"/>
          </a:xfrm>
          <a:prstGeom prst="rect">
            <a:avLst/>
          </a:prstGeom>
        </p:spPr>
      </p:pic>
      <p:sp>
        <p:nvSpPr>
          <p:cNvPr id="11" name="TextBox 10">
            <a:extLst>
              <a:ext uri="{FF2B5EF4-FFF2-40B4-BE49-F238E27FC236}">
                <a16:creationId xmlns:a16="http://schemas.microsoft.com/office/drawing/2014/main" id="{471F2966-333C-53CB-3174-AC11F1F03EC9}"/>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1 min</a:t>
            </a:r>
          </a:p>
        </p:txBody>
      </p:sp>
      <p:sp>
        <p:nvSpPr>
          <p:cNvPr id="12" name="object 49">
            <a:extLst>
              <a:ext uri="{FF2B5EF4-FFF2-40B4-BE49-F238E27FC236}">
                <a16:creationId xmlns:a16="http://schemas.microsoft.com/office/drawing/2014/main" id="{8EE113CB-1797-DA1D-B52F-4958C4BC3375}"/>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7</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13" name="Picture 12" descr="A black and white sign&#10;&#10;Description automatically generated with medium confidence">
            <a:extLst>
              <a:ext uri="{FF2B5EF4-FFF2-40B4-BE49-F238E27FC236}">
                <a16:creationId xmlns:a16="http://schemas.microsoft.com/office/drawing/2014/main" id="{B2B7A55B-75C5-CE9F-0A9B-0C15104201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grpSp>
        <p:nvGrpSpPr>
          <p:cNvPr id="17" name="Group 16">
            <a:extLst>
              <a:ext uri="{FF2B5EF4-FFF2-40B4-BE49-F238E27FC236}">
                <a16:creationId xmlns:a16="http://schemas.microsoft.com/office/drawing/2014/main" id="{17AD276C-A766-F56E-BD60-7994B6C08017}"/>
              </a:ext>
            </a:extLst>
          </p:cNvPr>
          <p:cNvGrpSpPr/>
          <p:nvPr/>
        </p:nvGrpSpPr>
        <p:grpSpPr>
          <a:xfrm>
            <a:off x="4974640" y="5232688"/>
            <a:ext cx="792549" cy="792549"/>
            <a:chOff x="6427577" y="6630167"/>
            <a:chExt cx="1326053" cy="1326053"/>
          </a:xfrm>
        </p:grpSpPr>
        <p:grpSp>
          <p:nvGrpSpPr>
            <p:cNvPr id="18" name="Group 17">
              <a:extLst>
                <a:ext uri="{FF2B5EF4-FFF2-40B4-BE49-F238E27FC236}">
                  <a16:creationId xmlns:a16="http://schemas.microsoft.com/office/drawing/2014/main" id="{E0ED0A9D-9E4D-9EF7-0737-4FB58B15C640}"/>
                </a:ext>
              </a:extLst>
            </p:cNvPr>
            <p:cNvGrpSpPr/>
            <p:nvPr/>
          </p:nvGrpSpPr>
          <p:grpSpPr>
            <a:xfrm>
              <a:off x="6427577" y="6630167"/>
              <a:ext cx="1326053" cy="1326053"/>
              <a:chOff x="4303383" y="5439514"/>
              <a:chExt cx="1538735" cy="1538735"/>
            </a:xfrm>
          </p:grpSpPr>
          <p:sp>
            <p:nvSpPr>
              <p:cNvPr id="20" name="object 4">
                <a:extLst>
                  <a:ext uri="{FF2B5EF4-FFF2-40B4-BE49-F238E27FC236}">
                    <a16:creationId xmlns:a16="http://schemas.microsoft.com/office/drawing/2014/main" id="{545C9CCB-1440-8DCD-9008-7F9BCE6B03FF}"/>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21" name="object 4">
                <a:extLst>
                  <a:ext uri="{FF2B5EF4-FFF2-40B4-BE49-F238E27FC236}">
                    <a16:creationId xmlns:a16="http://schemas.microsoft.com/office/drawing/2014/main" id="{AF862CFF-B4F9-1E4E-BF02-4BA73EC658E8}"/>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19" name="Picture 18">
              <a:extLst>
                <a:ext uri="{FF2B5EF4-FFF2-40B4-BE49-F238E27FC236}">
                  <a16:creationId xmlns:a16="http://schemas.microsoft.com/office/drawing/2014/main" id="{DC0D5A96-EE7A-E918-3179-C90F045AF6D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pic>
        <p:nvPicPr>
          <p:cNvPr id="7" name="Picture 6">
            <a:extLst>
              <a:ext uri="{FF2B5EF4-FFF2-40B4-BE49-F238E27FC236}">
                <a16:creationId xmlns:a16="http://schemas.microsoft.com/office/drawing/2014/main" id="{88E2F5D3-D632-0616-59DA-C05642613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800" y="1314000"/>
            <a:ext cx="6105906" cy="561600"/>
          </a:xfrm>
          <a:prstGeom prst="rect">
            <a:avLst/>
          </a:prstGeom>
        </p:spPr>
      </p:pic>
      <p:pic>
        <p:nvPicPr>
          <p:cNvPr id="23" name="Picture 22">
            <a:extLst>
              <a:ext uri="{FF2B5EF4-FFF2-40B4-BE49-F238E27FC236}">
                <a16:creationId xmlns:a16="http://schemas.microsoft.com/office/drawing/2014/main" id="{BF55FC3D-9E3D-B405-437E-C5D34C497EE2}"/>
              </a:ext>
            </a:extLst>
          </p:cNvPr>
          <p:cNvPicPr>
            <a:picLocks noChangeAspect="1"/>
          </p:cNvPicPr>
          <p:nvPr/>
        </p:nvPicPr>
        <p:blipFill rotWithShape="1">
          <a:blip r:embed="rId10">
            <a:extLst>
              <a:ext uri="{28A0092B-C50C-407E-A947-70E740481C1C}">
                <a14:useLocalDpi xmlns:a14="http://schemas.microsoft.com/office/drawing/2010/main" val="0"/>
              </a:ext>
            </a:extLst>
          </a:blip>
          <a:srcRect r="49404" b="-12060"/>
          <a:stretch/>
        </p:blipFill>
        <p:spPr>
          <a:xfrm>
            <a:off x="639524" y="4297104"/>
            <a:ext cx="6105906" cy="427147"/>
          </a:xfrm>
          <a:prstGeom prst="rect">
            <a:avLst/>
          </a:prstGeom>
        </p:spPr>
      </p:pic>
      <p:pic>
        <p:nvPicPr>
          <p:cNvPr id="24" name="Picture 23">
            <a:extLst>
              <a:ext uri="{FF2B5EF4-FFF2-40B4-BE49-F238E27FC236}">
                <a16:creationId xmlns:a16="http://schemas.microsoft.com/office/drawing/2014/main" id="{D1D3638B-DC17-ABD6-49C1-F911DA3893BB}"/>
              </a:ext>
            </a:extLst>
          </p:cNvPr>
          <p:cNvPicPr>
            <a:picLocks noChangeAspect="1"/>
          </p:cNvPicPr>
          <p:nvPr/>
        </p:nvPicPr>
        <p:blipFill rotWithShape="1">
          <a:blip r:embed="rId10">
            <a:extLst>
              <a:ext uri="{28A0092B-C50C-407E-A947-70E740481C1C}">
                <a14:useLocalDpi xmlns:a14="http://schemas.microsoft.com/office/drawing/2010/main" val="0"/>
              </a:ext>
            </a:extLst>
          </a:blip>
          <a:srcRect l="50837" t="4848" r="-7" b="-8715"/>
          <a:stretch/>
        </p:blipFill>
        <p:spPr>
          <a:xfrm>
            <a:off x="639524" y="4669548"/>
            <a:ext cx="6105906" cy="407422"/>
          </a:xfrm>
          <a:prstGeom prst="rect">
            <a:avLst/>
          </a:prstGeom>
        </p:spPr>
      </p:pic>
    </p:spTree>
    <p:extLst>
      <p:ext uri="{BB962C8B-B14F-4D97-AF65-F5344CB8AC3E}">
        <p14:creationId xmlns:p14="http://schemas.microsoft.com/office/powerpoint/2010/main" val="287159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in uniform&#10;&#10;Description automatically generated with medium confidence">
            <a:extLst>
              <a:ext uri="{FF2B5EF4-FFF2-40B4-BE49-F238E27FC236}">
                <a16:creationId xmlns:a16="http://schemas.microsoft.com/office/drawing/2014/main" id="{651111EA-17C9-03F7-7FFA-3EE07AF7B4FB}"/>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13412"/>
          <a:stretch/>
        </p:blipFill>
        <p:spPr>
          <a:xfrm>
            <a:off x="303050" y="-1277"/>
            <a:ext cx="11888949" cy="6859277"/>
          </a:xfrm>
          <a:prstGeom prst="rect">
            <a:avLst/>
          </a:prstGeom>
        </p:spPr>
      </p:pic>
      <p:sp>
        <p:nvSpPr>
          <p:cNvPr id="3" name="Content Placeholder 2">
            <a:extLst>
              <a:ext uri="{FF2B5EF4-FFF2-40B4-BE49-F238E27FC236}">
                <a16:creationId xmlns:a16="http://schemas.microsoft.com/office/drawing/2014/main" id="{5CFDF75E-8E9A-71BE-42C5-803A53DDA2D9}"/>
              </a:ext>
            </a:extLst>
          </p:cNvPr>
          <p:cNvSpPr>
            <a:spLocks noGrp="1"/>
          </p:cNvSpPr>
          <p:nvPr>
            <p:ph idx="1"/>
          </p:nvPr>
        </p:nvSpPr>
        <p:spPr>
          <a:xfrm>
            <a:off x="640800" y="2188800"/>
            <a:ext cx="10885156" cy="1456827"/>
          </a:xfrm>
        </p:spPr>
        <p:txBody>
          <a:bodyPr/>
          <a:lstStyle/>
          <a:p>
            <a:pPr>
              <a:lnSpc>
                <a:spcPct val="100000"/>
              </a:lnSpc>
              <a:tabLst>
                <a:tab pos="5731510" algn="r"/>
              </a:tabLst>
            </a:pPr>
            <a:r>
              <a:rPr lang="en-GB" sz="2400" dirty="0">
                <a:solidFill>
                  <a:srgbClr val="005B6C"/>
                </a:solidFill>
                <a:effectLst/>
                <a:latin typeface="Arial" panose="020B0604020202020204" pitchFamily="34" charset="0"/>
                <a:ea typeface="Calibri" panose="020F0502020204030204" pitchFamily="34" charset="0"/>
                <a:cs typeface="Arial" panose="020B0604020202020204" pitchFamily="34" charset="0"/>
              </a:rPr>
              <a:t>Rank and experience: Has been in the Army for 12 years, senior role with some responsibility, second in command to a troop of 35 soldiers, advises and assists Junior Officers.</a:t>
            </a:r>
          </a:p>
          <a:p>
            <a:pPr>
              <a:lnSpc>
                <a:spcPct val="100000"/>
              </a:lnSpc>
            </a:pPr>
            <a:r>
              <a:rPr lang="en-GB" sz="2400" dirty="0">
                <a:solidFill>
                  <a:srgbClr val="005B6C"/>
                </a:solidFill>
                <a:effectLst/>
                <a:latin typeface="Arial" panose="020B0604020202020204" pitchFamily="34" charset="0"/>
                <a:ea typeface="Calibri" panose="020F0502020204030204" pitchFamily="34" charset="0"/>
                <a:cs typeface="Arial" panose="020B0604020202020204" pitchFamily="34" charset="0"/>
              </a:rPr>
              <a:t>Survival challenge role: Supporting Captain Halston in deciding the best action to take, organising the group and convincing inexperienced people not to leave the hike.</a:t>
            </a:r>
          </a:p>
          <a:p>
            <a:pPr>
              <a:lnSpc>
                <a:spcPct val="100000"/>
              </a:lnSpc>
            </a:pPr>
            <a:endParaRPr lang="en-GB" sz="3600" dirty="0">
              <a:solidFill>
                <a:srgbClr val="005B6C"/>
              </a:solidFill>
              <a:latin typeface="Arial" panose="020B0604020202020204" pitchFamily="34" charset="0"/>
              <a:cs typeface="Arial" panose="020B0604020202020204" pitchFamily="34" charset="0"/>
            </a:endParaRPr>
          </a:p>
        </p:txBody>
      </p:sp>
      <p:pic>
        <p:nvPicPr>
          <p:cNvPr id="6" name="Picture 5" descr="Logo&#10;&#10;Description automatically generated with medium confidence">
            <a:extLst>
              <a:ext uri="{FF2B5EF4-FFF2-40B4-BE49-F238E27FC236}">
                <a16:creationId xmlns:a16="http://schemas.microsoft.com/office/drawing/2014/main" id="{9D89424A-FBAA-3F8F-0CEA-328001C5A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7" name="Picture 6" descr="A picture containing uniform, clothing&#10;&#10;Description automatically generated">
            <a:extLst>
              <a:ext uri="{FF2B5EF4-FFF2-40B4-BE49-F238E27FC236}">
                <a16:creationId xmlns:a16="http://schemas.microsoft.com/office/drawing/2014/main" id="{6E2C1D78-A872-758C-94F8-4888DF61B025}"/>
              </a:ext>
            </a:extLst>
          </p:cNvPr>
          <p:cNvPicPr>
            <a:picLocks noChangeAspect="1"/>
          </p:cNvPicPr>
          <p:nvPr/>
        </p:nvPicPr>
        <p:blipFill rotWithShape="1">
          <a:blip r:embed="rId4">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8" name="Rectangle 7">
            <a:extLst>
              <a:ext uri="{FF2B5EF4-FFF2-40B4-BE49-F238E27FC236}">
                <a16:creationId xmlns:a16="http://schemas.microsoft.com/office/drawing/2014/main" id="{01CAAE45-95FA-A3C8-305F-347B84A55CA0}"/>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3ECB0A-EB30-10D6-A56C-9DF58B810AF1}"/>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60BD38C-CA2A-2FD3-F823-6CF3B5FDBCD0}"/>
              </a:ext>
            </a:extLst>
          </p:cNvPr>
          <p:cNvPicPr>
            <a:picLocks noChangeAspect="1"/>
          </p:cNvPicPr>
          <p:nvPr/>
        </p:nvPicPr>
        <p:blipFill>
          <a:blip r:embed="rId5"/>
          <a:stretch>
            <a:fillRect/>
          </a:stretch>
        </p:blipFill>
        <p:spPr>
          <a:xfrm>
            <a:off x="10812461" y="511368"/>
            <a:ext cx="309087" cy="369332"/>
          </a:xfrm>
          <a:prstGeom prst="rect">
            <a:avLst/>
          </a:prstGeom>
        </p:spPr>
      </p:pic>
      <p:sp>
        <p:nvSpPr>
          <p:cNvPr id="11" name="TextBox 10">
            <a:extLst>
              <a:ext uri="{FF2B5EF4-FFF2-40B4-BE49-F238E27FC236}">
                <a16:creationId xmlns:a16="http://schemas.microsoft.com/office/drawing/2014/main" id="{484E4757-1B8D-A7E2-C7D0-EBEA4DEA8D69}"/>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1 min</a:t>
            </a:r>
          </a:p>
        </p:txBody>
      </p:sp>
      <p:sp>
        <p:nvSpPr>
          <p:cNvPr id="12" name="object 49">
            <a:extLst>
              <a:ext uri="{FF2B5EF4-FFF2-40B4-BE49-F238E27FC236}">
                <a16:creationId xmlns:a16="http://schemas.microsoft.com/office/drawing/2014/main" id="{26F63EC0-A854-E573-0D8B-029C37AAE057}"/>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8</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13" name="Picture 12" descr="A black and white sign&#10;&#10;Description automatically generated with medium confidence">
            <a:extLst>
              <a:ext uri="{FF2B5EF4-FFF2-40B4-BE49-F238E27FC236}">
                <a16:creationId xmlns:a16="http://schemas.microsoft.com/office/drawing/2014/main" id="{C97BA11F-C227-D29D-E5AB-29897E6473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grpSp>
        <p:nvGrpSpPr>
          <p:cNvPr id="14" name="Group 13">
            <a:extLst>
              <a:ext uri="{FF2B5EF4-FFF2-40B4-BE49-F238E27FC236}">
                <a16:creationId xmlns:a16="http://schemas.microsoft.com/office/drawing/2014/main" id="{75AE10E1-E8DB-65CB-8ABF-80DB57644E90}"/>
              </a:ext>
            </a:extLst>
          </p:cNvPr>
          <p:cNvGrpSpPr/>
          <p:nvPr/>
        </p:nvGrpSpPr>
        <p:grpSpPr>
          <a:xfrm>
            <a:off x="4974640" y="5232688"/>
            <a:ext cx="792549" cy="792549"/>
            <a:chOff x="6427577" y="6630167"/>
            <a:chExt cx="1326053" cy="1326053"/>
          </a:xfrm>
        </p:grpSpPr>
        <p:grpSp>
          <p:nvGrpSpPr>
            <p:cNvPr id="15" name="Group 14">
              <a:extLst>
                <a:ext uri="{FF2B5EF4-FFF2-40B4-BE49-F238E27FC236}">
                  <a16:creationId xmlns:a16="http://schemas.microsoft.com/office/drawing/2014/main" id="{D0DFFCC9-F190-A1FD-3255-6D8088402B9E}"/>
                </a:ext>
              </a:extLst>
            </p:cNvPr>
            <p:cNvGrpSpPr/>
            <p:nvPr/>
          </p:nvGrpSpPr>
          <p:grpSpPr>
            <a:xfrm>
              <a:off x="6427577" y="6630167"/>
              <a:ext cx="1326053" cy="1326053"/>
              <a:chOff x="4303383" y="5439514"/>
              <a:chExt cx="1538735" cy="1538735"/>
            </a:xfrm>
          </p:grpSpPr>
          <p:sp>
            <p:nvSpPr>
              <p:cNvPr id="17" name="object 4">
                <a:extLst>
                  <a:ext uri="{FF2B5EF4-FFF2-40B4-BE49-F238E27FC236}">
                    <a16:creationId xmlns:a16="http://schemas.microsoft.com/office/drawing/2014/main" id="{78CA6BA5-B56D-BEB5-D8A2-65DDD4CBD075}"/>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18" name="object 4">
                <a:extLst>
                  <a:ext uri="{FF2B5EF4-FFF2-40B4-BE49-F238E27FC236}">
                    <a16:creationId xmlns:a16="http://schemas.microsoft.com/office/drawing/2014/main" id="{70B3B809-5249-F133-C069-CC13706BD4E8}"/>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16" name="Picture 15">
              <a:extLst>
                <a:ext uri="{FF2B5EF4-FFF2-40B4-BE49-F238E27FC236}">
                  <a16:creationId xmlns:a16="http://schemas.microsoft.com/office/drawing/2014/main" id="{76C239C6-35CE-F754-87CB-2109DBC036D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pic>
        <p:nvPicPr>
          <p:cNvPr id="5" name="Picture 4" descr="Logo&#10;&#10;Description automatically generated">
            <a:extLst>
              <a:ext uri="{FF2B5EF4-FFF2-40B4-BE49-F238E27FC236}">
                <a16:creationId xmlns:a16="http://schemas.microsoft.com/office/drawing/2014/main" id="{A60BC08D-5BC7-B878-C5EB-410AD4E86C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800" y="1314000"/>
            <a:ext cx="4219200" cy="561763"/>
          </a:xfrm>
          <a:prstGeom prst="rect">
            <a:avLst/>
          </a:prstGeom>
        </p:spPr>
      </p:pic>
      <p:pic>
        <p:nvPicPr>
          <p:cNvPr id="23" name="Picture 22">
            <a:extLst>
              <a:ext uri="{FF2B5EF4-FFF2-40B4-BE49-F238E27FC236}">
                <a16:creationId xmlns:a16="http://schemas.microsoft.com/office/drawing/2014/main" id="{3D981DC0-77D1-BE75-8DAC-D8EA8F45AB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24" y="4671537"/>
            <a:ext cx="10806603" cy="381600"/>
          </a:xfrm>
          <a:prstGeom prst="rect">
            <a:avLst/>
          </a:prstGeom>
        </p:spPr>
      </p:pic>
    </p:spTree>
    <p:extLst>
      <p:ext uri="{BB962C8B-B14F-4D97-AF65-F5344CB8AC3E}">
        <p14:creationId xmlns:p14="http://schemas.microsoft.com/office/powerpoint/2010/main" val="3521179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indoor, person, table, sitting&#10;&#10;Description automatically generated">
            <a:extLst>
              <a:ext uri="{FF2B5EF4-FFF2-40B4-BE49-F238E27FC236}">
                <a16:creationId xmlns:a16="http://schemas.microsoft.com/office/drawing/2014/main" id="{ED5B7F39-151E-81AF-4CE5-FB21D63BE081}"/>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2237"/>
          <a:stretch/>
        </p:blipFill>
        <p:spPr>
          <a:xfrm>
            <a:off x="266699" y="0"/>
            <a:ext cx="11925299" cy="6857999"/>
          </a:xfrm>
          <a:prstGeom prst="rect">
            <a:avLst/>
          </a:prstGeom>
        </p:spPr>
      </p:pic>
      <p:sp>
        <p:nvSpPr>
          <p:cNvPr id="3" name="Content Placeholder 2">
            <a:extLst>
              <a:ext uri="{FF2B5EF4-FFF2-40B4-BE49-F238E27FC236}">
                <a16:creationId xmlns:a16="http://schemas.microsoft.com/office/drawing/2014/main" id="{5CFDF75E-8E9A-71BE-42C5-803A53DDA2D9}"/>
              </a:ext>
            </a:extLst>
          </p:cNvPr>
          <p:cNvSpPr>
            <a:spLocks noGrp="1"/>
          </p:cNvSpPr>
          <p:nvPr>
            <p:ph idx="1"/>
          </p:nvPr>
        </p:nvSpPr>
        <p:spPr>
          <a:xfrm>
            <a:off x="640799" y="2188800"/>
            <a:ext cx="10772267" cy="1439719"/>
          </a:xfrm>
        </p:spPr>
        <p:txBody>
          <a:bodyPr/>
          <a:lstStyle/>
          <a:p>
            <a:pPr>
              <a:lnSpc>
                <a:spcPct val="100000"/>
              </a:lnSpc>
            </a:pPr>
            <a:r>
              <a:rPr lang="en-GB" sz="2400" dirty="0">
                <a:solidFill>
                  <a:srgbClr val="005B6C"/>
                </a:solidFill>
                <a:effectLst/>
                <a:latin typeface="Arial" panose="020B0604020202020204" pitchFamily="34" charset="0"/>
                <a:ea typeface="Calibri" panose="020F0502020204030204" pitchFamily="34" charset="0"/>
                <a:cs typeface="Arial" panose="020B0604020202020204" pitchFamily="34" charset="0"/>
              </a:rPr>
              <a:t>Rank and experience: Officer level, has held position of Captain for 8 years, </a:t>
            </a:r>
            <a:r>
              <a:rPr lang="en-GB" sz="2400" dirty="0">
                <a:solidFill>
                  <a:srgbClr val="005B6C"/>
                </a:solidFill>
                <a:latin typeface="Arial" panose="020B0604020202020204" pitchFamily="34" charset="0"/>
                <a:ea typeface="Calibri" panose="020F0502020204030204" pitchFamily="34" charset="0"/>
                <a:cs typeface="Arial" panose="020B0604020202020204" pitchFamily="34" charset="0"/>
              </a:rPr>
              <a:t>main officer </a:t>
            </a:r>
            <a:r>
              <a:rPr lang="en-GB" sz="2400" dirty="0">
                <a:solidFill>
                  <a:srgbClr val="005B6C"/>
                </a:solidFill>
                <a:effectLst/>
                <a:latin typeface="Arial" panose="020B0604020202020204" pitchFamily="34" charset="0"/>
                <a:ea typeface="Calibri" panose="020F0502020204030204" pitchFamily="34" charset="0"/>
                <a:cs typeface="Arial" panose="020B0604020202020204" pitchFamily="34" charset="0"/>
              </a:rPr>
              <a:t>in command, key responsibility for planning, decision-making and organising personnel.</a:t>
            </a:r>
          </a:p>
          <a:p>
            <a:pPr>
              <a:lnSpc>
                <a:spcPct val="100000"/>
              </a:lnSpc>
            </a:pPr>
            <a:r>
              <a:rPr lang="en-GB" sz="2400" dirty="0">
                <a:solidFill>
                  <a:srgbClr val="005B6C"/>
                </a:solidFill>
                <a:effectLst/>
                <a:latin typeface="Arial" panose="020B0604020202020204" pitchFamily="34" charset="0"/>
                <a:ea typeface="Calibri" panose="020F0502020204030204" pitchFamily="34" charset="0"/>
                <a:cs typeface="Arial" panose="020B0604020202020204" pitchFamily="34" charset="0"/>
              </a:rPr>
              <a:t>Survival challenge role: Deciding each Army leader’s role and planning how to get the group out of the survival challenge situation. </a:t>
            </a:r>
          </a:p>
          <a:p>
            <a:pPr>
              <a:lnSpc>
                <a:spcPct val="100000"/>
              </a:lnSpc>
            </a:pPr>
            <a:endParaRPr lang="en-GB" sz="3600" dirty="0">
              <a:solidFill>
                <a:srgbClr val="005B6C"/>
              </a:solidFill>
              <a:latin typeface="Arial" panose="020B0604020202020204" pitchFamily="34" charset="0"/>
              <a:cs typeface="Arial" panose="020B0604020202020204" pitchFamily="34" charset="0"/>
            </a:endParaRPr>
          </a:p>
        </p:txBody>
      </p:sp>
      <p:pic>
        <p:nvPicPr>
          <p:cNvPr id="6" name="Picture 5" descr="Logo&#10;&#10;Description automatically generated with medium confidence">
            <a:extLst>
              <a:ext uri="{FF2B5EF4-FFF2-40B4-BE49-F238E27FC236}">
                <a16:creationId xmlns:a16="http://schemas.microsoft.com/office/drawing/2014/main" id="{A83F32CF-2241-A391-4490-4D565120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1235" y="5411817"/>
            <a:ext cx="1412855" cy="1323434"/>
          </a:xfrm>
          <a:prstGeom prst="rect">
            <a:avLst/>
          </a:prstGeom>
        </p:spPr>
      </p:pic>
      <p:pic>
        <p:nvPicPr>
          <p:cNvPr id="7" name="Picture 6" descr="A picture containing uniform, clothing&#10;&#10;Description automatically generated">
            <a:extLst>
              <a:ext uri="{FF2B5EF4-FFF2-40B4-BE49-F238E27FC236}">
                <a16:creationId xmlns:a16="http://schemas.microsoft.com/office/drawing/2014/main" id="{2A98A460-11E6-842D-BE8E-0B010D53410E}"/>
              </a:ext>
            </a:extLst>
          </p:cNvPr>
          <p:cNvPicPr>
            <a:picLocks noChangeAspect="1"/>
          </p:cNvPicPr>
          <p:nvPr/>
        </p:nvPicPr>
        <p:blipFill rotWithShape="1">
          <a:blip r:embed="rId5">
            <a:extLst>
              <a:ext uri="{28A0092B-C50C-407E-A947-70E740481C1C}">
                <a14:useLocalDpi xmlns:a14="http://schemas.microsoft.com/office/drawing/2010/main" val="0"/>
              </a:ext>
            </a:extLst>
          </a:blip>
          <a:srcRect r="97361"/>
          <a:stretch/>
        </p:blipFill>
        <p:spPr>
          <a:xfrm>
            <a:off x="0" y="0"/>
            <a:ext cx="321733" cy="6858000"/>
          </a:xfrm>
          <a:prstGeom prst="rect">
            <a:avLst/>
          </a:prstGeom>
        </p:spPr>
      </p:pic>
      <p:sp>
        <p:nvSpPr>
          <p:cNvPr id="8" name="Rectangle 7">
            <a:extLst>
              <a:ext uri="{FF2B5EF4-FFF2-40B4-BE49-F238E27FC236}">
                <a16:creationId xmlns:a16="http://schemas.microsoft.com/office/drawing/2014/main" id="{E6991D6A-0EBE-C9A4-95F6-B732A6004D2B}"/>
              </a:ext>
            </a:extLst>
          </p:cNvPr>
          <p:cNvSpPr/>
          <p:nvPr/>
        </p:nvSpPr>
        <p:spPr>
          <a:xfrm>
            <a:off x="1" y="-2"/>
            <a:ext cx="203200" cy="6858001"/>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2E0645-8173-F6D9-8EB5-860466217524}"/>
              </a:ext>
            </a:extLst>
          </p:cNvPr>
          <p:cNvSpPr/>
          <p:nvPr/>
        </p:nvSpPr>
        <p:spPr>
          <a:xfrm>
            <a:off x="10712612" y="479982"/>
            <a:ext cx="1479387" cy="432104"/>
          </a:xfrm>
          <a:prstGeom prst="rect">
            <a:avLst/>
          </a:prstGeom>
          <a:solidFill>
            <a:srgbClr val="F57F29">
              <a:alpha val="401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852D1B8-1570-807B-C92A-0A1CA67186DB}"/>
              </a:ext>
            </a:extLst>
          </p:cNvPr>
          <p:cNvPicPr>
            <a:picLocks noChangeAspect="1"/>
          </p:cNvPicPr>
          <p:nvPr/>
        </p:nvPicPr>
        <p:blipFill>
          <a:blip r:embed="rId6"/>
          <a:stretch>
            <a:fillRect/>
          </a:stretch>
        </p:blipFill>
        <p:spPr>
          <a:xfrm>
            <a:off x="10812461" y="511368"/>
            <a:ext cx="309087" cy="369332"/>
          </a:xfrm>
          <a:prstGeom prst="rect">
            <a:avLst/>
          </a:prstGeom>
        </p:spPr>
      </p:pic>
      <p:sp>
        <p:nvSpPr>
          <p:cNvPr id="11" name="TextBox 10">
            <a:extLst>
              <a:ext uri="{FF2B5EF4-FFF2-40B4-BE49-F238E27FC236}">
                <a16:creationId xmlns:a16="http://schemas.microsoft.com/office/drawing/2014/main" id="{D6F7DFC2-328C-C3AE-ECCC-ECEB1D03F76A}"/>
              </a:ext>
            </a:extLst>
          </p:cNvPr>
          <p:cNvSpPr txBox="1"/>
          <p:nvPr/>
        </p:nvSpPr>
        <p:spPr>
          <a:xfrm>
            <a:off x="11121548" y="526757"/>
            <a:ext cx="883577"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1 min</a:t>
            </a:r>
          </a:p>
        </p:txBody>
      </p:sp>
      <p:sp>
        <p:nvSpPr>
          <p:cNvPr id="12" name="object 49">
            <a:extLst>
              <a:ext uri="{FF2B5EF4-FFF2-40B4-BE49-F238E27FC236}">
                <a16:creationId xmlns:a16="http://schemas.microsoft.com/office/drawing/2014/main" id="{434A3250-0B1F-6A62-3220-817DC8497385}"/>
              </a:ext>
            </a:extLst>
          </p:cNvPr>
          <p:cNvSpPr txBox="1">
            <a:spLocks/>
          </p:cNvSpPr>
          <p:nvPr/>
        </p:nvSpPr>
        <p:spPr>
          <a:xfrm>
            <a:off x="639524" y="6450627"/>
            <a:ext cx="4597400" cy="18062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lnSpc>
                <a:spcPts val="1425"/>
              </a:lnSpc>
              <a:tabLst>
                <a:tab pos="321310" algn="l"/>
              </a:tabLst>
            </a:pPr>
            <a:fld id="{81D60167-4931-47E6-BA6A-407CBD079E47}" type="slidenum">
              <a:rPr lang="en-US" sz="1200" b="1" smtClean="0">
                <a:solidFill>
                  <a:srgbClr val="005B6C"/>
                </a:solidFill>
                <a:latin typeface="Arial"/>
                <a:cs typeface="Arial"/>
              </a:rPr>
              <a:pPr marL="25400">
                <a:lnSpc>
                  <a:spcPts val="1425"/>
                </a:lnSpc>
                <a:tabLst>
                  <a:tab pos="321310" algn="l"/>
                </a:tabLst>
              </a:pPr>
              <a:t>9</a:t>
            </a:fld>
            <a:r>
              <a:rPr lang="en-US" sz="1200" b="1" dirty="0">
                <a:solidFill>
                  <a:srgbClr val="005B6C"/>
                </a:solidFill>
                <a:latin typeface="Arial"/>
                <a:cs typeface="Arial"/>
              </a:rPr>
              <a:t>	</a:t>
            </a:r>
            <a:r>
              <a:rPr lang="en-US" sz="1200" dirty="0">
                <a:solidFill>
                  <a:srgbClr val="005B6C"/>
                </a:solidFill>
              </a:rPr>
              <a:t>| SURVIVAL CHALLENGE</a:t>
            </a:r>
            <a:endParaRPr lang="en-US" sz="1200" spc="-5" dirty="0">
              <a:solidFill>
                <a:srgbClr val="005B6C"/>
              </a:solidFill>
            </a:endParaRPr>
          </a:p>
        </p:txBody>
      </p:sp>
      <p:pic>
        <p:nvPicPr>
          <p:cNvPr id="13" name="Picture 12" descr="A black and white sign&#10;&#10;Description automatically generated with medium confidence">
            <a:extLst>
              <a:ext uri="{FF2B5EF4-FFF2-40B4-BE49-F238E27FC236}">
                <a16:creationId xmlns:a16="http://schemas.microsoft.com/office/drawing/2014/main" id="{6D9C08D9-D821-228A-82C6-D8F83D22A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24" y="511369"/>
            <a:ext cx="1630348" cy="400717"/>
          </a:xfrm>
          <a:prstGeom prst="rect">
            <a:avLst/>
          </a:prstGeom>
        </p:spPr>
      </p:pic>
      <p:grpSp>
        <p:nvGrpSpPr>
          <p:cNvPr id="14" name="Group 13">
            <a:extLst>
              <a:ext uri="{FF2B5EF4-FFF2-40B4-BE49-F238E27FC236}">
                <a16:creationId xmlns:a16="http://schemas.microsoft.com/office/drawing/2014/main" id="{0DC2738F-8163-CA86-A31B-047FFFE4B922}"/>
              </a:ext>
            </a:extLst>
          </p:cNvPr>
          <p:cNvGrpSpPr/>
          <p:nvPr/>
        </p:nvGrpSpPr>
        <p:grpSpPr>
          <a:xfrm>
            <a:off x="4974640" y="5232688"/>
            <a:ext cx="792549" cy="792549"/>
            <a:chOff x="6427577" y="6630167"/>
            <a:chExt cx="1326053" cy="1326053"/>
          </a:xfrm>
        </p:grpSpPr>
        <p:grpSp>
          <p:nvGrpSpPr>
            <p:cNvPr id="15" name="Group 14">
              <a:extLst>
                <a:ext uri="{FF2B5EF4-FFF2-40B4-BE49-F238E27FC236}">
                  <a16:creationId xmlns:a16="http://schemas.microsoft.com/office/drawing/2014/main" id="{0DC8D793-3E49-6DFB-D169-90D5160F8569}"/>
                </a:ext>
              </a:extLst>
            </p:cNvPr>
            <p:cNvGrpSpPr/>
            <p:nvPr/>
          </p:nvGrpSpPr>
          <p:grpSpPr>
            <a:xfrm>
              <a:off x="6427577" y="6630167"/>
              <a:ext cx="1326053" cy="1326053"/>
              <a:chOff x="4303383" y="5439514"/>
              <a:chExt cx="1538735" cy="1538735"/>
            </a:xfrm>
          </p:grpSpPr>
          <p:sp>
            <p:nvSpPr>
              <p:cNvPr id="17" name="object 4">
                <a:extLst>
                  <a:ext uri="{FF2B5EF4-FFF2-40B4-BE49-F238E27FC236}">
                    <a16:creationId xmlns:a16="http://schemas.microsoft.com/office/drawing/2014/main" id="{56D9DA66-25D1-C303-7174-6C8603519B97}"/>
                  </a:ext>
                </a:extLst>
              </p:cNvPr>
              <p:cNvSpPr/>
              <p:nvPr/>
            </p:nvSpPr>
            <p:spPr>
              <a:xfrm>
                <a:off x="4303383" y="5439514"/>
                <a:ext cx="1538735" cy="1538735"/>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ln w="12700">
                <a:solidFill>
                  <a:srgbClr val="00667D"/>
                </a:solidFill>
              </a:ln>
            </p:spPr>
            <p:txBody>
              <a:bodyPr wrap="square" lIns="0" tIns="0" rIns="0" bIns="0" rtlCol="0"/>
              <a:lstStyle/>
              <a:p>
                <a:endParaRPr dirty="0"/>
              </a:p>
            </p:txBody>
          </p:sp>
          <p:sp>
            <p:nvSpPr>
              <p:cNvPr id="18" name="object 4">
                <a:extLst>
                  <a:ext uri="{FF2B5EF4-FFF2-40B4-BE49-F238E27FC236}">
                    <a16:creationId xmlns:a16="http://schemas.microsoft.com/office/drawing/2014/main" id="{1985DABE-ACE3-BAFE-9431-4E9734D45F9F}"/>
                  </a:ext>
                </a:extLst>
              </p:cNvPr>
              <p:cNvSpPr/>
              <p:nvPr/>
            </p:nvSpPr>
            <p:spPr>
              <a:xfrm>
                <a:off x="4410431" y="5546562"/>
                <a:ext cx="1324639" cy="1324639"/>
              </a:xfrm>
              <a:custGeom>
                <a:avLst/>
                <a:gdLst/>
                <a:ahLst/>
                <a:cxnLst/>
                <a:rect l="l" t="t" r="r" b="b"/>
                <a:pathLst>
                  <a:path w="2019300" h="2019300">
                    <a:moveTo>
                      <a:pt x="1009650" y="2019300"/>
                    </a:moveTo>
                    <a:lnTo>
                      <a:pt x="1057179" y="2018201"/>
                    </a:lnTo>
                    <a:lnTo>
                      <a:pt x="1104142" y="2014936"/>
                    </a:lnTo>
                    <a:lnTo>
                      <a:pt x="1150492" y="2009555"/>
                    </a:lnTo>
                    <a:lnTo>
                      <a:pt x="1196179" y="2002104"/>
                    </a:lnTo>
                    <a:lnTo>
                      <a:pt x="1241154" y="1992634"/>
                    </a:lnTo>
                    <a:lnTo>
                      <a:pt x="1285371" y="1981192"/>
                    </a:lnTo>
                    <a:lnTo>
                      <a:pt x="1328779" y="1967827"/>
                    </a:lnTo>
                    <a:lnTo>
                      <a:pt x="1371330" y="1952588"/>
                    </a:lnTo>
                    <a:lnTo>
                      <a:pt x="1412977" y="1935522"/>
                    </a:lnTo>
                    <a:lnTo>
                      <a:pt x="1453670" y="1916678"/>
                    </a:lnTo>
                    <a:lnTo>
                      <a:pt x="1493361" y="1896106"/>
                    </a:lnTo>
                    <a:lnTo>
                      <a:pt x="1532002" y="1873852"/>
                    </a:lnTo>
                    <a:lnTo>
                      <a:pt x="1569543" y="1849966"/>
                    </a:lnTo>
                    <a:lnTo>
                      <a:pt x="1605938" y="1824497"/>
                    </a:lnTo>
                    <a:lnTo>
                      <a:pt x="1641136" y="1797492"/>
                    </a:lnTo>
                    <a:lnTo>
                      <a:pt x="1675090" y="1769001"/>
                    </a:lnTo>
                    <a:lnTo>
                      <a:pt x="1707751" y="1739071"/>
                    </a:lnTo>
                    <a:lnTo>
                      <a:pt x="1739071" y="1707751"/>
                    </a:lnTo>
                    <a:lnTo>
                      <a:pt x="1769001" y="1675090"/>
                    </a:lnTo>
                    <a:lnTo>
                      <a:pt x="1797492" y="1641136"/>
                    </a:lnTo>
                    <a:lnTo>
                      <a:pt x="1824497" y="1605938"/>
                    </a:lnTo>
                    <a:lnTo>
                      <a:pt x="1849966" y="1569543"/>
                    </a:lnTo>
                    <a:lnTo>
                      <a:pt x="1873852" y="1532002"/>
                    </a:lnTo>
                    <a:lnTo>
                      <a:pt x="1896106" y="1493361"/>
                    </a:lnTo>
                    <a:lnTo>
                      <a:pt x="1916678" y="1453670"/>
                    </a:lnTo>
                    <a:lnTo>
                      <a:pt x="1935522" y="1412977"/>
                    </a:lnTo>
                    <a:lnTo>
                      <a:pt x="1952588" y="1371330"/>
                    </a:lnTo>
                    <a:lnTo>
                      <a:pt x="1967827" y="1328779"/>
                    </a:lnTo>
                    <a:lnTo>
                      <a:pt x="1981192" y="1285371"/>
                    </a:lnTo>
                    <a:lnTo>
                      <a:pt x="1992634" y="1241154"/>
                    </a:lnTo>
                    <a:lnTo>
                      <a:pt x="2002104" y="1196179"/>
                    </a:lnTo>
                    <a:lnTo>
                      <a:pt x="2009555" y="1150492"/>
                    </a:lnTo>
                    <a:lnTo>
                      <a:pt x="2014936" y="1104142"/>
                    </a:lnTo>
                    <a:lnTo>
                      <a:pt x="2018201" y="1057179"/>
                    </a:lnTo>
                    <a:lnTo>
                      <a:pt x="2019300" y="1009650"/>
                    </a:lnTo>
                    <a:lnTo>
                      <a:pt x="2018201" y="962120"/>
                    </a:lnTo>
                    <a:lnTo>
                      <a:pt x="2014936" y="915157"/>
                    </a:lnTo>
                    <a:lnTo>
                      <a:pt x="2009555" y="868807"/>
                    </a:lnTo>
                    <a:lnTo>
                      <a:pt x="2002104" y="823120"/>
                    </a:lnTo>
                    <a:lnTo>
                      <a:pt x="1992634" y="778145"/>
                    </a:lnTo>
                    <a:lnTo>
                      <a:pt x="1981192" y="733928"/>
                    </a:lnTo>
                    <a:lnTo>
                      <a:pt x="1967827" y="690520"/>
                    </a:lnTo>
                    <a:lnTo>
                      <a:pt x="1952588" y="647969"/>
                    </a:lnTo>
                    <a:lnTo>
                      <a:pt x="1935522" y="606322"/>
                    </a:lnTo>
                    <a:lnTo>
                      <a:pt x="1916678" y="565629"/>
                    </a:lnTo>
                    <a:lnTo>
                      <a:pt x="1896106" y="525938"/>
                    </a:lnTo>
                    <a:lnTo>
                      <a:pt x="1873852" y="487297"/>
                    </a:lnTo>
                    <a:lnTo>
                      <a:pt x="1849966" y="449756"/>
                    </a:lnTo>
                    <a:lnTo>
                      <a:pt x="1824497" y="413361"/>
                    </a:lnTo>
                    <a:lnTo>
                      <a:pt x="1797492" y="378163"/>
                    </a:lnTo>
                    <a:lnTo>
                      <a:pt x="1769001" y="344209"/>
                    </a:lnTo>
                    <a:lnTo>
                      <a:pt x="1739071" y="311548"/>
                    </a:lnTo>
                    <a:lnTo>
                      <a:pt x="1707751" y="280228"/>
                    </a:lnTo>
                    <a:lnTo>
                      <a:pt x="1675090" y="250298"/>
                    </a:lnTo>
                    <a:lnTo>
                      <a:pt x="1641136" y="221807"/>
                    </a:lnTo>
                    <a:lnTo>
                      <a:pt x="1605938" y="194802"/>
                    </a:lnTo>
                    <a:lnTo>
                      <a:pt x="1569543" y="169333"/>
                    </a:lnTo>
                    <a:lnTo>
                      <a:pt x="1532002" y="145447"/>
                    </a:lnTo>
                    <a:lnTo>
                      <a:pt x="1493361" y="123193"/>
                    </a:lnTo>
                    <a:lnTo>
                      <a:pt x="1453670" y="102621"/>
                    </a:lnTo>
                    <a:lnTo>
                      <a:pt x="1412977" y="83777"/>
                    </a:lnTo>
                    <a:lnTo>
                      <a:pt x="1371330" y="66711"/>
                    </a:lnTo>
                    <a:lnTo>
                      <a:pt x="1328779" y="51472"/>
                    </a:lnTo>
                    <a:lnTo>
                      <a:pt x="1285371" y="38107"/>
                    </a:lnTo>
                    <a:lnTo>
                      <a:pt x="1241154" y="26665"/>
                    </a:lnTo>
                    <a:lnTo>
                      <a:pt x="1196179" y="17195"/>
                    </a:lnTo>
                    <a:lnTo>
                      <a:pt x="1150492" y="9744"/>
                    </a:lnTo>
                    <a:lnTo>
                      <a:pt x="1104142" y="4363"/>
                    </a:lnTo>
                    <a:lnTo>
                      <a:pt x="1057179" y="1098"/>
                    </a:lnTo>
                    <a:lnTo>
                      <a:pt x="1009650" y="0"/>
                    </a:lnTo>
                    <a:lnTo>
                      <a:pt x="962120" y="1098"/>
                    </a:lnTo>
                    <a:lnTo>
                      <a:pt x="915157" y="4363"/>
                    </a:lnTo>
                    <a:lnTo>
                      <a:pt x="868807" y="9744"/>
                    </a:lnTo>
                    <a:lnTo>
                      <a:pt x="823120" y="17195"/>
                    </a:lnTo>
                    <a:lnTo>
                      <a:pt x="778145" y="26665"/>
                    </a:lnTo>
                    <a:lnTo>
                      <a:pt x="733928" y="38107"/>
                    </a:lnTo>
                    <a:lnTo>
                      <a:pt x="690520" y="51472"/>
                    </a:lnTo>
                    <a:lnTo>
                      <a:pt x="647969" y="66711"/>
                    </a:lnTo>
                    <a:lnTo>
                      <a:pt x="606322" y="83777"/>
                    </a:lnTo>
                    <a:lnTo>
                      <a:pt x="565629" y="102621"/>
                    </a:lnTo>
                    <a:lnTo>
                      <a:pt x="525938" y="123193"/>
                    </a:lnTo>
                    <a:lnTo>
                      <a:pt x="487297" y="145447"/>
                    </a:lnTo>
                    <a:lnTo>
                      <a:pt x="449756" y="169333"/>
                    </a:lnTo>
                    <a:lnTo>
                      <a:pt x="413361" y="194802"/>
                    </a:lnTo>
                    <a:lnTo>
                      <a:pt x="378163" y="221807"/>
                    </a:lnTo>
                    <a:lnTo>
                      <a:pt x="344209" y="250298"/>
                    </a:lnTo>
                    <a:lnTo>
                      <a:pt x="311548" y="280228"/>
                    </a:lnTo>
                    <a:lnTo>
                      <a:pt x="280228" y="311548"/>
                    </a:lnTo>
                    <a:lnTo>
                      <a:pt x="250298" y="344209"/>
                    </a:lnTo>
                    <a:lnTo>
                      <a:pt x="221807" y="378163"/>
                    </a:lnTo>
                    <a:lnTo>
                      <a:pt x="194802" y="413361"/>
                    </a:lnTo>
                    <a:lnTo>
                      <a:pt x="169333" y="449756"/>
                    </a:lnTo>
                    <a:lnTo>
                      <a:pt x="145447" y="487297"/>
                    </a:lnTo>
                    <a:lnTo>
                      <a:pt x="123193" y="525938"/>
                    </a:lnTo>
                    <a:lnTo>
                      <a:pt x="102621" y="565629"/>
                    </a:lnTo>
                    <a:lnTo>
                      <a:pt x="83777" y="606322"/>
                    </a:lnTo>
                    <a:lnTo>
                      <a:pt x="66711" y="647969"/>
                    </a:lnTo>
                    <a:lnTo>
                      <a:pt x="51472" y="690520"/>
                    </a:lnTo>
                    <a:lnTo>
                      <a:pt x="38107" y="733928"/>
                    </a:lnTo>
                    <a:lnTo>
                      <a:pt x="26665" y="778145"/>
                    </a:lnTo>
                    <a:lnTo>
                      <a:pt x="17195" y="823120"/>
                    </a:lnTo>
                    <a:lnTo>
                      <a:pt x="9744" y="868807"/>
                    </a:lnTo>
                    <a:lnTo>
                      <a:pt x="4363" y="915157"/>
                    </a:lnTo>
                    <a:lnTo>
                      <a:pt x="1098" y="962120"/>
                    </a:lnTo>
                    <a:lnTo>
                      <a:pt x="0" y="1009650"/>
                    </a:lnTo>
                    <a:lnTo>
                      <a:pt x="1098" y="1057179"/>
                    </a:lnTo>
                    <a:lnTo>
                      <a:pt x="4363" y="1104142"/>
                    </a:lnTo>
                    <a:lnTo>
                      <a:pt x="9744" y="1150492"/>
                    </a:lnTo>
                    <a:lnTo>
                      <a:pt x="17195" y="1196179"/>
                    </a:lnTo>
                    <a:lnTo>
                      <a:pt x="26665" y="1241154"/>
                    </a:lnTo>
                    <a:lnTo>
                      <a:pt x="38107" y="1285371"/>
                    </a:lnTo>
                    <a:lnTo>
                      <a:pt x="51472" y="1328779"/>
                    </a:lnTo>
                    <a:lnTo>
                      <a:pt x="66711" y="1371330"/>
                    </a:lnTo>
                    <a:lnTo>
                      <a:pt x="83777" y="1412977"/>
                    </a:lnTo>
                    <a:lnTo>
                      <a:pt x="102621" y="1453670"/>
                    </a:lnTo>
                    <a:lnTo>
                      <a:pt x="123193" y="1493361"/>
                    </a:lnTo>
                    <a:lnTo>
                      <a:pt x="145447" y="1532002"/>
                    </a:lnTo>
                    <a:lnTo>
                      <a:pt x="169333" y="1569543"/>
                    </a:lnTo>
                    <a:lnTo>
                      <a:pt x="194802" y="1605938"/>
                    </a:lnTo>
                    <a:lnTo>
                      <a:pt x="221807" y="1641136"/>
                    </a:lnTo>
                    <a:lnTo>
                      <a:pt x="250298" y="1675090"/>
                    </a:lnTo>
                    <a:lnTo>
                      <a:pt x="280228" y="1707751"/>
                    </a:lnTo>
                    <a:lnTo>
                      <a:pt x="311548" y="1739071"/>
                    </a:lnTo>
                    <a:lnTo>
                      <a:pt x="344209" y="1769001"/>
                    </a:lnTo>
                    <a:lnTo>
                      <a:pt x="378163" y="1797492"/>
                    </a:lnTo>
                    <a:lnTo>
                      <a:pt x="413361" y="1824497"/>
                    </a:lnTo>
                    <a:lnTo>
                      <a:pt x="449756" y="1849966"/>
                    </a:lnTo>
                    <a:lnTo>
                      <a:pt x="487297" y="1873852"/>
                    </a:lnTo>
                    <a:lnTo>
                      <a:pt x="525938" y="1896106"/>
                    </a:lnTo>
                    <a:lnTo>
                      <a:pt x="565629" y="1916678"/>
                    </a:lnTo>
                    <a:lnTo>
                      <a:pt x="606322" y="1935522"/>
                    </a:lnTo>
                    <a:lnTo>
                      <a:pt x="647969" y="1952588"/>
                    </a:lnTo>
                    <a:lnTo>
                      <a:pt x="690520" y="1967827"/>
                    </a:lnTo>
                    <a:lnTo>
                      <a:pt x="733928" y="1981192"/>
                    </a:lnTo>
                    <a:lnTo>
                      <a:pt x="778145" y="1992634"/>
                    </a:lnTo>
                    <a:lnTo>
                      <a:pt x="823120" y="2002104"/>
                    </a:lnTo>
                    <a:lnTo>
                      <a:pt x="868807" y="2009555"/>
                    </a:lnTo>
                    <a:lnTo>
                      <a:pt x="915157" y="2014936"/>
                    </a:lnTo>
                    <a:lnTo>
                      <a:pt x="962120" y="2018201"/>
                    </a:lnTo>
                    <a:lnTo>
                      <a:pt x="1009650" y="2019300"/>
                    </a:lnTo>
                    <a:close/>
                  </a:path>
                </a:pathLst>
              </a:custGeom>
              <a:solidFill>
                <a:srgbClr val="00667D"/>
              </a:solidFill>
              <a:ln w="12700">
                <a:noFill/>
              </a:ln>
            </p:spPr>
            <p:txBody>
              <a:bodyPr wrap="square" lIns="0" tIns="0" rIns="0" bIns="0" rtlCol="0"/>
              <a:lstStyle/>
              <a:p>
                <a:endParaRPr dirty="0"/>
              </a:p>
            </p:txBody>
          </p:sp>
        </p:grpSp>
        <p:pic>
          <p:nvPicPr>
            <p:cNvPr id="16" name="Picture 15">
              <a:extLst>
                <a:ext uri="{FF2B5EF4-FFF2-40B4-BE49-F238E27FC236}">
                  <a16:creationId xmlns:a16="http://schemas.microsoft.com/office/drawing/2014/main" id="{ADA6F38F-C58A-AC14-EA25-77E55979BE7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60425" y="6763014"/>
              <a:ext cx="1060357" cy="1060357"/>
            </a:xfrm>
            <a:prstGeom prst="rect">
              <a:avLst/>
            </a:prstGeom>
          </p:spPr>
        </p:pic>
      </p:grpSp>
      <p:pic>
        <p:nvPicPr>
          <p:cNvPr id="5" name="Picture 4">
            <a:extLst>
              <a:ext uri="{FF2B5EF4-FFF2-40B4-BE49-F238E27FC236}">
                <a16:creationId xmlns:a16="http://schemas.microsoft.com/office/drawing/2014/main" id="{45DB5E7D-C385-436B-0B63-990C0C9BAB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800" y="1314000"/>
            <a:ext cx="4874400" cy="561512"/>
          </a:xfrm>
          <a:prstGeom prst="rect">
            <a:avLst/>
          </a:prstGeom>
        </p:spPr>
      </p:pic>
      <p:pic>
        <p:nvPicPr>
          <p:cNvPr id="21" name="Picture 20">
            <a:extLst>
              <a:ext uri="{FF2B5EF4-FFF2-40B4-BE49-F238E27FC236}">
                <a16:creationId xmlns:a16="http://schemas.microsoft.com/office/drawing/2014/main" id="{CCF2521B-57CD-6D98-0773-2D1762C3F3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800" y="4413220"/>
            <a:ext cx="11245044" cy="381600"/>
          </a:xfrm>
          <a:prstGeom prst="rect">
            <a:avLst/>
          </a:prstGeom>
        </p:spPr>
      </p:pic>
    </p:spTree>
    <p:extLst>
      <p:ext uri="{BB962C8B-B14F-4D97-AF65-F5344CB8AC3E}">
        <p14:creationId xmlns:p14="http://schemas.microsoft.com/office/powerpoint/2010/main" val="3422875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2132</TotalTime>
  <Words>1982</Words>
  <Application>Microsoft Office PowerPoint</Application>
  <PresentationFormat>Widescreen</PresentationFormat>
  <Paragraphs>124</Paragraphs>
  <Slides>18</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Calibri</vt:lpstr>
      <vt:lpstr>Calibri Light</vt:lpstr>
      <vt:lpstr>Franklin Gothic Book</vt:lpstr>
      <vt:lpstr>Symbol</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Survival Challenge</dc:title>
  <dc:creator>Donough Shanahan</dc:creator>
  <cp:lastModifiedBy>Dan van Reysen</cp:lastModifiedBy>
  <cp:revision>82</cp:revision>
  <dcterms:created xsi:type="dcterms:W3CDTF">2022-11-22T15:44:28Z</dcterms:created>
  <dcterms:modified xsi:type="dcterms:W3CDTF">2022-12-09T11:07:10Z</dcterms:modified>
</cp:coreProperties>
</file>